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4"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mima" initials="S" lastIdx="1" clrIdx="0">
    <p:extLst>
      <p:ext uri="{19B8F6BF-5375-455C-9EA6-DF929625EA0E}">
        <p15:presenceInfo xmlns:p15="http://schemas.microsoft.com/office/powerpoint/2012/main" userId="Samim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84" autoAdjust="0"/>
    <p:restoredTop sz="94434" autoAdjust="0"/>
  </p:normalViewPr>
  <p:slideViewPr>
    <p:cSldViewPr snapToGrid="0">
      <p:cViewPr>
        <p:scale>
          <a:sx n="66" d="100"/>
          <a:sy n="66" d="100"/>
        </p:scale>
        <p:origin x="666" y="16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7" d="100"/>
          <a:sy n="57" d="100"/>
        </p:scale>
        <p:origin x="2814"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1-29T12:00:51.130" idx="1">
    <p:pos x="10" y="10"/>
    <p:text/>
    <p:extLst>
      <p:ext uri="{C676402C-5697-4E1C-873F-D02D1690AC5C}">
        <p15:threadingInfo xmlns:p15="http://schemas.microsoft.com/office/powerpoint/2012/main" timeZoneBias="-360"/>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A50DCCD-F137-4CB0-B83B-D4EE624B61B4}" type="doc">
      <dgm:prSet loTypeId="urn:microsoft.com/office/officeart/2005/8/layout/default" loCatId="list" qsTypeId="urn:microsoft.com/office/officeart/2005/8/quickstyle/3d1" qsCatId="3D" csTypeId="urn:microsoft.com/office/officeart/2005/8/colors/accent1_2" csCatId="accent1" phldr="1"/>
      <dgm:spPr/>
      <dgm:t>
        <a:bodyPr/>
        <a:lstStyle/>
        <a:p>
          <a:endParaRPr lang="en-US"/>
        </a:p>
      </dgm:t>
    </dgm:pt>
    <dgm:pt modelId="{85CA8D36-D22C-43F6-8DA4-627C2782B204}">
      <dgm:prSet phldrT="[Text]"/>
      <dgm:spPr/>
      <dgm:t>
        <a:bodyPr/>
        <a:lstStyle/>
        <a:p>
          <a:r>
            <a:rPr lang="en-US" dirty="0" smtClean="0"/>
            <a:t>Robots are smart devices</a:t>
          </a:r>
          <a:endParaRPr lang="en-US" dirty="0"/>
        </a:p>
      </dgm:t>
    </dgm:pt>
    <dgm:pt modelId="{982E2AC5-F949-4D9D-AE61-9B348A870514}" type="parTrans" cxnId="{866C212F-F41D-498F-80CA-05FEE638CE39}">
      <dgm:prSet/>
      <dgm:spPr/>
      <dgm:t>
        <a:bodyPr/>
        <a:lstStyle/>
        <a:p>
          <a:endParaRPr lang="en-US"/>
        </a:p>
      </dgm:t>
    </dgm:pt>
    <dgm:pt modelId="{53DC3B96-B170-480F-9F54-351BD9CE6351}" type="sibTrans" cxnId="{866C212F-F41D-498F-80CA-05FEE638CE39}">
      <dgm:prSet/>
      <dgm:spPr/>
      <dgm:t>
        <a:bodyPr/>
        <a:lstStyle/>
        <a:p>
          <a:endParaRPr lang="en-US"/>
        </a:p>
      </dgm:t>
    </dgm:pt>
    <dgm:pt modelId="{A6E28E96-CE95-40E0-A60F-9E53B6798C0E}">
      <dgm:prSet phldrT="[Text]"/>
      <dgm:spPr/>
      <dgm:t>
        <a:bodyPr/>
        <a:lstStyle/>
        <a:p>
          <a:r>
            <a:rPr lang="en-US" dirty="0" smtClean="0"/>
            <a:t>Sensors</a:t>
          </a:r>
          <a:endParaRPr lang="en-US" dirty="0"/>
        </a:p>
      </dgm:t>
    </dgm:pt>
    <dgm:pt modelId="{192E2453-DC03-4E60-A2F6-3D2B51E86B61}" type="parTrans" cxnId="{97824FA0-11A8-460D-BBF7-8112AFB026B9}">
      <dgm:prSet/>
      <dgm:spPr/>
      <dgm:t>
        <a:bodyPr/>
        <a:lstStyle/>
        <a:p>
          <a:endParaRPr lang="en-US"/>
        </a:p>
      </dgm:t>
    </dgm:pt>
    <dgm:pt modelId="{894E36DA-CCD2-4D21-89AC-B2BADC643EC9}" type="sibTrans" cxnId="{97824FA0-11A8-460D-BBF7-8112AFB026B9}">
      <dgm:prSet/>
      <dgm:spPr/>
      <dgm:t>
        <a:bodyPr/>
        <a:lstStyle/>
        <a:p>
          <a:endParaRPr lang="en-US"/>
        </a:p>
      </dgm:t>
    </dgm:pt>
    <dgm:pt modelId="{786D1B47-455B-4D1D-B631-4F6DC687A31E}">
      <dgm:prSet phldrT="[Text]"/>
      <dgm:spPr/>
      <dgm:t>
        <a:bodyPr/>
        <a:lstStyle/>
        <a:p>
          <a:r>
            <a:rPr lang="en-US" dirty="0" smtClean="0"/>
            <a:t>Factory layouts</a:t>
          </a:r>
          <a:endParaRPr lang="en-US" dirty="0"/>
        </a:p>
      </dgm:t>
    </dgm:pt>
    <dgm:pt modelId="{705C06A4-2A75-470D-A188-1FEF97E8C148}" type="parTrans" cxnId="{1D75BBDB-68F1-4B58-B012-FAF71B6F9A7F}">
      <dgm:prSet/>
      <dgm:spPr/>
      <dgm:t>
        <a:bodyPr/>
        <a:lstStyle/>
        <a:p>
          <a:endParaRPr lang="en-US"/>
        </a:p>
      </dgm:t>
    </dgm:pt>
    <dgm:pt modelId="{459E6A0D-E3E1-4CBA-97D2-D25F874A6263}" type="sibTrans" cxnId="{1D75BBDB-68F1-4B58-B012-FAF71B6F9A7F}">
      <dgm:prSet/>
      <dgm:spPr/>
      <dgm:t>
        <a:bodyPr/>
        <a:lstStyle/>
        <a:p>
          <a:endParaRPr lang="en-US"/>
        </a:p>
      </dgm:t>
    </dgm:pt>
    <dgm:pt modelId="{147C5E0C-6364-48E8-9A75-FCB7733739C2}">
      <dgm:prSet phldrT="[Text]"/>
      <dgm:spPr/>
      <dgm:t>
        <a:bodyPr/>
        <a:lstStyle/>
        <a:p>
          <a:r>
            <a:rPr lang="en-US" dirty="0" smtClean="0"/>
            <a:t>IOS</a:t>
          </a:r>
          <a:endParaRPr lang="en-US" dirty="0"/>
        </a:p>
      </dgm:t>
    </dgm:pt>
    <dgm:pt modelId="{0BDFB429-E34D-45C5-8E4B-5E61B88C3FAE}" type="parTrans" cxnId="{6AF5BA71-8195-4EE3-A670-3CDDBFE516F8}">
      <dgm:prSet/>
      <dgm:spPr/>
      <dgm:t>
        <a:bodyPr/>
        <a:lstStyle/>
        <a:p>
          <a:endParaRPr lang="en-US"/>
        </a:p>
      </dgm:t>
    </dgm:pt>
    <dgm:pt modelId="{B6BF3CAC-5FF5-4F6B-94F2-88204FEF3D31}" type="sibTrans" cxnId="{6AF5BA71-8195-4EE3-A670-3CDDBFE516F8}">
      <dgm:prSet/>
      <dgm:spPr/>
      <dgm:t>
        <a:bodyPr/>
        <a:lstStyle/>
        <a:p>
          <a:endParaRPr lang="en-US"/>
        </a:p>
      </dgm:t>
    </dgm:pt>
    <dgm:pt modelId="{5C77B356-A78D-4951-A95E-99E9D066CE82}">
      <dgm:prSet phldrT="[Text]"/>
      <dgm:spPr/>
      <dgm:t>
        <a:bodyPr/>
        <a:lstStyle/>
        <a:p>
          <a:r>
            <a:rPr lang="en-US" dirty="0" smtClean="0"/>
            <a:t>Humans</a:t>
          </a:r>
          <a:endParaRPr lang="en-US" dirty="0"/>
        </a:p>
      </dgm:t>
    </dgm:pt>
    <dgm:pt modelId="{45FDF65A-CC27-4B75-AB44-BB5F9F0F5483}" type="parTrans" cxnId="{6B73D9AD-92B6-45E3-B154-258BCDF9372E}">
      <dgm:prSet/>
      <dgm:spPr/>
      <dgm:t>
        <a:bodyPr/>
        <a:lstStyle/>
        <a:p>
          <a:endParaRPr lang="en-US"/>
        </a:p>
      </dgm:t>
    </dgm:pt>
    <dgm:pt modelId="{E6A3D453-7C3D-4061-B60E-6634865D6953}" type="sibTrans" cxnId="{6B73D9AD-92B6-45E3-B154-258BCDF9372E}">
      <dgm:prSet/>
      <dgm:spPr/>
      <dgm:t>
        <a:bodyPr/>
        <a:lstStyle/>
        <a:p>
          <a:endParaRPr lang="en-US"/>
        </a:p>
      </dgm:t>
    </dgm:pt>
    <dgm:pt modelId="{A6766040-E2CD-45F1-969C-BDF28DB59776}" type="pres">
      <dgm:prSet presAssocID="{0A50DCCD-F137-4CB0-B83B-D4EE624B61B4}" presName="diagram" presStyleCnt="0">
        <dgm:presLayoutVars>
          <dgm:dir/>
          <dgm:resizeHandles val="exact"/>
        </dgm:presLayoutVars>
      </dgm:prSet>
      <dgm:spPr/>
    </dgm:pt>
    <dgm:pt modelId="{7034BA71-83A7-48FB-A934-371A1C900BC5}" type="pres">
      <dgm:prSet presAssocID="{85CA8D36-D22C-43F6-8DA4-627C2782B204}" presName="node" presStyleLbl="node1" presStyleIdx="0" presStyleCnt="5">
        <dgm:presLayoutVars>
          <dgm:bulletEnabled val="1"/>
        </dgm:presLayoutVars>
      </dgm:prSet>
      <dgm:spPr/>
    </dgm:pt>
    <dgm:pt modelId="{AD5F7ADB-5B89-46EE-B41B-494CE00C54F2}" type="pres">
      <dgm:prSet presAssocID="{53DC3B96-B170-480F-9F54-351BD9CE6351}" presName="sibTrans" presStyleCnt="0"/>
      <dgm:spPr/>
    </dgm:pt>
    <dgm:pt modelId="{D08E591D-361F-44DC-9479-A3ED1E4B8A72}" type="pres">
      <dgm:prSet presAssocID="{A6E28E96-CE95-40E0-A60F-9E53B6798C0E}" presName="node" presStyleLbl="node1" presStyleIdx="1" presStyleCnt="5">
        <dgm:presLayoutVars>
          <dgm:bulletEnabled val="1"/>
        </dgm:presLayoutVars>
      </dgm:prSet>
      <dgm:spPr/>
    </dgm:pt>
    <dgm:pt modelId="{27DC42FC-D589-435A-812E-B522EB5D4276}" type="pres">
      <dgm:prSet presAssocID="{894E36DA-CCD2-4D21-89AC-B2BADC643EC9}" presName="sibTrans" presStyleCnt="0"/>
      <dgm:spPr/>
    </dgm:pt>
    <dgm:pt modelId="{093E9ECD-7C2D-45E3-93BB-D2EAED0FA4A4}" type="pres">
      <dgm:prSet presAssocID="{786D1B47-455B-4D1D-B631-4F6DC687A31E}" presName="node" presStyleLbl="node1" presStyleIdx="2" presStyleCnt="5">
        <dgm:presLayoutVars>
          <dgm:bulletEnabled val="1"/>
        </dgm:presLayoutVars>
      </dgm:prSet>
      <dgm:spPr/>
    </dgm:pt>
    <dgm:pt modelId="{5635DCAF-7664-4094-B040-2F2AA692BBFF}" type="pres">
      <dgm:prSet presAssocID="{459E6A0D-E3E1-4CBA-97D2-D25F874A6263}" presName="sibTrans" presStyleCnt="0"/>
      <dgm:spPr/>
    </dgm:pt>
    <dgm:pt modelId="{C5AEBD8F-CD19-45BA-92B4-924DBF573BCE}" type="pres">
      <dgm:prSet presAssocID="{147C5E0C-6364-48E8-9A75-FCB7733739C2}" presName="node" presStyleLbl="node1" presStyleIdx="3" presStyleCnt="5">
        <dgm:presLayoutVars>
          <dgm:bulletEnabled val="1"/>
        </dgm:presLayoutVars>
      </dgm:prSet>
      <dgm:spPr/>
      <dgm:t>
        <a:bodyPr/>
        <a:lstStyle/>
        <a:p>
          <a:endParaRPr lang="en-US"/>
        </a:p>
      </dgm:t>
    </dgm:pt>
    <dgm:pt modelId="{D4D8A7A4-969B-4707-94A3-F44109296BC3}" type="pres">
      <dgm:prSet presAssocID="{B6BF3CAC-5FF5-4F6B-94F2-88204FEF3D31}" presName="sibTrans" presStyleCnt="0"/>
      <dgm:spPr/>
    </dgm:pt>
    <dgm:pt modelId="{AFD53E3C-E96F-4147-B60D-232A6C2EDA87}" type="pres">
      <dgm:prSet presAssocID="{5C77B356-A78D-4951-A95E-99E9D066CE82}" presName="node" presStyleLbl="node1" presStyleIdx="4" presStyleCnt="5">
        <dgm:presLayoutVars>
          <dgm:bulletEnabled val="1"/>
        </dgm:presLayoutVars>
      </dgm:prSet>
      <dgm:spPr/>
      <dgm:t>
        <a:bodyPr/>
        <a:lstStyle/>
        <a:p>
          <a:endParaRPr lang="en-US"/>
        </a:p>
      </dgm:t>
    </dgm:pt>
  </dgm:ptLst>
  <dgm:cxnLst>
    <dgm:cxn modelId="{49F37798-DB24-4074-AB12-317131D929FE}" type="presOf" srcId="{85CA8D36-D22C-43F6-8DA4-627C2782B204}" destId="{7034BA71-83A7-48FB-A934-371A1C900BC5}" srcOrd="0" destOrd="0" presId="urn:microsoft.com/office/officeart/2005/8/layout/default"/>
    <dgm:cxn modelId="{97824FA0-11A8-460D-BBF7-8112AFB026B9}" srcId="{0A50DCCD-F137-4CB0-B83B-D4EE624B61B4}" destId="{A6E28E96-CE95-40E0-A60F-9E53B6798C0E}" srcOrd="1" destOrd="0" parTransId="{192E2453-DC03-4E60-A2F6-3D2B51E86B61}" sibTransId="{894E36DA-CCD2-4D21-89AC-B2BADC643EC9}"/>
    <dgm:cxn modelId="{6AF5BA71-8195-4EE3-A670-3CDDBFE516F8}" srcId="{0A50DCCD-F137-4CB0-B83B-D4EE624B61B4}" destId="{147C5E0C-6364-48E8-9A75-FCB7733739C2}" srcOrd="3" destOrd="0" parTransId="{0BDFB429-E34D-45C5-8E4B-5E61B88C3FAE}" sibTransId="{B6BF3CAC-5FF5-4F6B-94F2-88204FEF3D31}"/>
    <dgm:cxn modelId="{2A7F05EA-1707-4768-B6D0-659E1DD57D5B}" type="presOf" srcId="{5C77B356-A78D-4951-A95E-99E9D066CE82}" destId="{AFD53E3C-E96F-4147-B60D-232A6C2EDA87}" srcOrd="0" destOrd="0" presId="urn:microsoft.com/office/officeart/2005/8/layout/default"/>
    <dgm:cxn modelId="{8324C8F8-A867-4FE0-8E98-DD7D4FEEA66C}" type="presOf" srcId="{786D1B47-455B-4D1D-B631-4F6DC687A31E}" destId="{093E9ECD-7C2D-45E3-93BB-D2EAED0FA4A4}" srcOrd="0" destOrd="0" presId="urn:microsoft.com/office/officeart/2005/8/layout/default"/>
    <dgm:cxn modelId="{866C212F-F41D-498F-80CA-05FEE638CE39}" srcId="{0A50DCCD-F137-4CB0-B83B-D4EE624B61B4}" destId="{85CA8D36-D22C-43F6-8DA4-627C2782B204}" srcOrd="0" destOrd="0" parTransId="{982E2AC5-F949-4D9D-AE61-9B348A870514}" sibTransId="{53DC3B96-B170-480F-9F54-351BD9CE6351}"/>
    <dgm:cxn modelId="{92439CD1-3A62-437E-A095-2A6CE46A2C8B}" type="presOf" srcId="{0A50DCCD-F137-4CB0-B83B-D4EE624B61B4}" destId="{A6766040-E2CD-45F1-969C-BDF28DB59776}" srcOrd="0" destOrd="0" presId="urn:microsoft.com/office/officeart/2005/8/layout/default"/>
    <dgm:cxn modelId="{6B73D9AD-92B6-45E3-B154-258BCDF9372E}" srcId="{0A50DCCD-F137-4CB0-B83B-D4EE624B61B4}" destId="{5C77B356-A78D-4951-A95E-99E9D066CE82}" srcOrd="4" destOrd="0" parTransId="{45FDF65A-CC27-4B75-AB44-BB5F9F0F5483}" sibTransId="{E6A3D453-7C3D-4061-B60E-6634865D6953}"/>
    <dgm:cxn modelId="{17CC2FB5-3918-4F2E-91ED-8565B589EB39}" type="presOf" srcId="{A6E28E96-CE95-40E0-A60F-9E53B6798C0E}" destId="{D08E591D-361F-44DC-9479-A3ED1E4B8A72}" srcOrd="0" destOrd="0" presId="urn:microsoft.com/office/officeart/2005/8/layout/default"/>
    <dgm:cxn modelId="{328181D9-8DC1-410D-8AF9-9D418664F0C5}" type="presOf" srcId="{147C5E0C-6364-48E8-9A75-FCB7733739C2}" destId="{C5AEBD8F-CD19-45BA-92B4-924DBF573BCE}" srcOrd="0" destOrd="0" presId="urn:microsoft.com/office/officeart/2005/8/layout/default"/>
    <dgm:cxn modelId="{1D75BBDB-68F1-4B58-B012-FAF71B6F9A7F}" srcId="{0A50DCCD-F137-4CB0-B83B-D4EE624B61B4}" destId="{786D1B47-455B-4D1D-B631-4F6DC687A31E}" srcOrd="2" destOrd="0" parTransId="{705C06A4-2A75-470D-A188-1FEF97E8C148}" sibTransId="{459E6A0D-E3E1-4CBA-97D2-D25F874A6263}"/>
    <dgm:cxn modelId="{975EE4BD-FA7C-4306-BAC8-3C7C7B6756F1}" type="presParOf" srcId="{A6766040-E2CD-45F1-969C-BDF28DB59776}" destId="{7034BA71-83A7-48FB-A934-371A1C900BC5}" srcOrd="0" destOrd="0" presId="urn:microsoft.com/office/officeart/2005/8/layout/default"/>
    <dgm:cxn modelId="{F6D8C590-4360-40C2-B834-8E2FEBE8D974}" type="presParOf" srcId="{A6766040-E2CD-45F1-969C-BDF28DB59776}" destId="{AD5F7ADB-5B89-46EE-B41B-494CE00C54F2}" srcOrd="1" destOrd="0" presId="urn:microsoft.com/office/officeart/2005/8/layout/default"/>
    <dgm:cxn modelId="{0BD6E98A-949E-4CCE-A5CC-6176ED78549D}" type="presParOf" srcId="{A6766040-E2CD-45F1-969C-BDF28DB59776}" destId="{D08E591D-361F-44DC-9479-A3ED1E4B8A72}" srcOrd="2" destOrd="0" presId="urn:microsoft.com/office/officeart/2005/8/layout/default"/>
    <dgm:cxn modelId="{9E58DC3C-9B2C-47D0-84CF-197E58185686}" type="presParOf" srcId="{A6766040-E2CD-45F1-969C-BDF28DB59776}" destId="{27DC42FC-D589-435A-812E-B522EB5D4276}" srcOrd="3" destOrd="0" presId="urn:microsoft.com/office/officeart/2005/8/layout/default"/>
    <dgm:cxn modelId="{14000A80-8413-4938-AD89-457D2211B144}" type="presParOf" srcId="{A6766040-E2CD-45F1-969C-BDF28DB59776}" destId="{093E9ECD-7C2D-45E3-93BB-D2EAED0FA4A4}" srcOrd="4" destOrd="0" presId="urn:microsoft.com/office/officeart/2005/8/layout/default"/>
    <dgm:cxn modelId="{7D58C925-8874-4ABF-BE76-67F4F4E39CE1}" type="presParOf" srcId="{A6766040-E2CD-45F1-969C-BDF28DB59776}" destId="{5635DCAF-7664-4094-B040-2F2AA692BBFF}" srcOrd="5" destOrd="0" presId="urn:microsoft.com/office/officeart/2005/8/layout/default"/>
    <dgm:cxn modelId="{72C5FF5A-2960-4A7F-8847-C3891ECADD8C}" type="presParOf" srcId="{A6766040-E2CD-45F1-969C-BDF28DB59776}" destId="{C5AEBD8F-CD19-45BA-92B4-924DBF573BCE}" srcOrd="6" destOrd="0" presId="urn:microsoft.com/office/officeart/2005/8/layout/default"/>
    <dgm:cxn modelId="{4489F99B-A754-4EBA-8683-E4C1574AFF62}" type="presParOf" srcId="{A6766040-E2CD-45F1-969C-BDF28DB59776}" destId="{D4D8A7A4-969B-4707-94A3-F44109296BC3}" srcOrd="7" destOrd="0" presId="urn:microsoft.com/office/officeart/2005/8/layout/default"/>
    <dgm:cxn modelId="{252F4B28-FD81-4C2A-AD64-6C6578E04600}" type="presParOf" srcId="{A6766040-E2CD-45F1-969C-BDF28DB59776}" destId="{AFD53E3C-E96F-4147-B60D-232A6C2EDA87}"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34BA71-83A7-48FB-A934-371A1C900BC5}">
      <dsp:nvSpPr>
        <dsp:cNvPr id="0" name=""/>
        <dsp:cNvSpPr/>
      </dsp:nvSpPr>
      <dsp:spPr>
        <a:xfrm>
          <a:off x="563073" y="945"/>
          <a:ext cx="1668197" cy="1000918"/>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t>Robots are smart devices</a:t>
          </a:r>
          <a:endParaRPr lang="en-US" sz="2000" kern="1200" dirty="0"/>
        </a:p>
      </dsp:txBody>
      <dsp:txXfrm>
        <a:off x="563073" y="945"/>
        <a:ext cx="1668197" cy="1000918"/>
      </dsp:txXfrm>
    </dsp:sp>
    <dsp:sp modelId="{D08E591D-361F-44DC-9479-A3ED1E4B8A72}">
      <dsp:nvSpPr>
        <dsp:cNvPr id="0" name=""/>
        <dsp:cNvSpPr/>
      </dsp:nvSpPr>
      <dsp:spPr>
        <a:xfrm>
          <a:off x="2398090" y="945"/>
          <a:ext cx="1668197" cy="1000918"/>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t>Sensors</a:t>
          </a:r>
          <a:endParaRPr lang="en-US" sz="2000" kern="1200" dirty="0"/>
        </a:p>
      </dsp:txBody>
      <dsp:txXfrm>
        <a:off x="2398090" y="945"/>
        <a:ext cx="1668197" cy="1000918"/>
      </dsp:txXfrm>
    </dsp:sp>
    <dsp:sp modelId="{093E9ECD-7C2D-45E3-93BB-D2EAED0FA4A4}">
      <dsp:nvSpPr>
        <dsp:cNvPr id="0" name=""/>
        <dsp:cNvSpPr/>
      </dsp:nvSpPr>
      <dsp:spPr>
        <a:xfrm>
          <a:off x="563073" y="1168683"/>
          <a:ext cx="1668197" cy="1000918"/>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t>Factory layouts</a:t>
          </a:r>
          <a:endParaRPr lang="en-US" sz="2000" kern="1200" dirty="0"/>
        </a:p>
      </dsp:txBody>
      <dsp:txXfrm>
        <a:off x="563073" y="1168683"/>
        <a:ext cx="1668197" cy="1000918"/>
      </dsp:txXfrm>
    </dsp:sp>
    <dsp:sp modelId="{C5AEBD8F-CD19-45BA-92B4-924DBF573BCE}">
      <dsp:nvSpPr>
        <dsp:cNvPr id="0" name=""/>
        <dsp:cNvSpPr/>
      </dsp:nvSpPr>
      <dsp:spPr>
        <a:xfrm>
          <a:off x="2398090" y="1168683"/>
          <a:ext cx="1668197" cy="1000918"/>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t>IOS</a:t>
          </a:r>
          <a:endParaRPr lang="en-US" sz="2000" kern="1200" dirty="0"/>
        </a:p>
      </dsp:txBody>
      <dsp:txXfrm>
        <a:off x="2398090" y="1168683"/>
        <a:ext cx="1668197" cy="1000918"/>
      </dsp:txXfrm>
    </dsp:sp>
    <dsp:sp modelId="{AFD53E3C-E96F-4147-B60D-232A6C2EDA87}">
      <dsp:nvSpPr>
        <dsp:cNvPr id="0" name=""/>
        <dsp:cNvSpPr/>
      </dsp:nvSpPr>
      <dsp:spPr>
        <a:xfrm>
          <a:off x="1480582" y="2336422"/>
          <a:ext cx="1668197" cy="1000918"/>
        </a:xfrm>
        <a:prstGeom prst="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t>Humans</a:t>
          </a:r>
          <a:endParaRPr lang="en-US" sz="2000" kern="1200" dirty="0"/>
        </a:p>
      </dsp:txBody>
      <dsp:txXfrm>
        <a:off x="1480582" y="2336422"/>
        <a:ext cx="1668197" cy="1000918"/>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jpe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D2793C-A883-420B-8FBF-FF607578B8B2}" type="datetimeFigureOut">
              <a:rPr lang="en-US" smtClean="0"/>
              <a:t>1/29/2025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C9B34D-30E8-40CA-9978-A5C45DC15843}" type="slidenum">
              <a:rPr lang="en-US" smtClean="0"/>
              <a:t>‹#›</a:t>
            </a:fld>
            <a:endParaRPr lang="en-US"/>
          </a:p>
        </p:txBody>
      </p:sp>
    </p:spTree>
    <p:extLst>
      <p:ext uri="{BB962C8B-B14F-4D97-AF65-F5344CB8AC3E}">
        <p14:creationId xmlns:p14="http://schemas.microsoft.com/office/powerpoint/2010/main" val="3919824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0C9B34D-30E8-40CA-9978-A5C45DC15843}" type="slidenum">
              <a:rPr lang="en-US" smtClean="0"/>
              <a:t>1</a:t>
            </a:fld>
            <a:endParaRPr lang="en-US"/>
          </a:p>
        </p:txBody>
      </p:sp>
    </p:spTree>
    <p:extLst>
      <p:ext uri="{BB962C8B-B14F-4D97-AF65-F5344CB8AC3E}">
        <p14:creationId xmlns:p14="http://schemas.microsoft.com/office/powerpoint/2010/main" val="20214470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13A4BDCB-42D3-47CA-BDD8-71198A2F82A6}" type="datetimeFigureOut">
              <a:rPr lang="en-US" smtClean="0"/>
              <a:t>1/29/2025</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22973718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3A4BDCB-42D3-47CA-BDD8-71198A2F82A6}" type="datetimeFigureOut">
              <a:rPr lang="en-US" smtClean="0"/>
              <a:t>1/29/2025</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20151512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3A4BDCB-42D3-47CA-BDD8-71198A2F82A6}"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21360432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3A4BDCB-42D3-47CA-BDD8-71198A2F82A6}"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11165388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3A4BDCB-42D3-47CA-BDD8-71198A2F82A6}"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16653480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3A4BDCB-42D3-47CA-BDD8-71198A2F82A6}" type="datetimeFigureOut">
              <a:rPr lang="en-US" smtClean="0"/>
              <a:t>1/29/2025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25964307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3A4BDCB-42D3-47CA-BDD8-71198A2F82A6}" type="datetimeFigureOut">
              <a:rPr lang="en-US" smtClean="0"/>
              <a:t>1/29/2025</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36382134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13A4BDCB-42D3-47CA-BDD8-71198A2F82A6}"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34242573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13A4BDCB-42D3-47CA-BDD8-71198A2F82A6}"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37582444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3A4BDCB-42D3-47CA-BDD8-71198A2F82A6}"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15355346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3A4BDCB-42D3-47CA-BDD8-71198A2F82A6}"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25753202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3A4BDCB-42D3-47CA-BDD8-71198A2F82A6}" type="datetimeFigureOut">
              <a:rPr lang="en-US" smtClean="0"/>
              <a:t>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10248370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3A4BDCB-42D3-47CA-BDD8-71198A2F82A6}" type="datetimeFigureOut">
              <a:rPr lang="en-US" smtClean="0"/>
              <a:t>1/29/2025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3611753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3A4BDCB-42D3-47CA-BDD8-71198A2F82A6}" type="datetimeFigureOut">
              <a:rPr lang="en-US" smtClean="0"/>
              <a:t>1/29/2025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41212692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3A4BDCB-42D3-47CA-BDD8-71198A2F82A6}" type="datetimeFigureOut">
              <a:rPr lang="en-US" smtClean="0"/>
              <a:t>1/29/2025</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35771768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3A4BDCB-42D3-47CA-BDD8-71198A2F82A6}" type="datetimeFigureOut">
              <a:rPr lang="en-US" smtClean="0"/>
              <a:t>1/29/2025</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34391720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3A4BDCB-42D3-47CA-BDD8-71198A2F82A6}" type="datetimeFigureOut">
              <a:rPr lang="en-US" smtClean="0"/>
              <a:t>1/29/2025</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2A51F88-674E-4F3C-989A-CDB7E555FBF4}" type="slidenum">
              <a:rPr lang="en-US" smtClean="0"/>
              <a:t>‹#›</a:t>
            </a:fld>
            <a:endParaRPr lang="en-US"/>
          </a:p>
        </p:txBody>
      </p:sp>
    </p:spTree>
    <p:extLst>
      <p:ext uri="{BB962C8B-B14F-4D97-AF65-F5344CB8AC3E}">
        <p14:creationId xmlns:p14="http://schemas.microsoft.com/office/powerpoint/2010/main" val="10412276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13A4BDCB-42D3-47CA-BDD8-71198A2F82A6}" type="datetimeFigureOut">
              <a:rPr lang="en-US" smtClean="0"/>
              <a:t>1/29/2025</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42A51F88-674E-4F3C-989A-CDB7E555FBF4}" type="slidenum">
              <a:rPr lang="en-US" smtClean="0"/>
              <a:t>‹#›</a:t>
            </a:fld>
            <a:endParaRPr lang="en-US"/>
          </a:p>
        </p:txBody>
      </p:sp>
    </p:spTree>
    <p:extLst>
      <p:ext uri="{BB962C8B-B14F-4D97-AF65-F5344CB8AC3E}">
        <p14:creationId xmlns:p14="http://schemas.microsoft.com/office/powerpoint/2010/main" val="537099142"/>
      </p:ext>
    </p:extLst>
  </p:cSld>
  <p:clrMap bg1="lt1" tx1="dk1" bg2="lt2" tx2="dk2" accent1="accent1" accent2="accent2" accent3="accent3" accent4="accent4" accent5="accent5" accent6="accent6" hlink="hlink" folHlink="folHlink"/>
  <p:sldLayoutIdLst>
    <p:sldLayoutId id="2147483845" r:id="rId1"/>
    <p:sldLayoutId id="2147483846" r:id="rId2"/>
    <p:sldLayoutId id="2147483847" r:id="rId3"/>
    <p:sldLayoutId id="2147483848" r:id="rId4"/>
    <p:sldLayoutId id="2147483849" r:id="rId5"/>
    <p:sldLayoutId id="2147483850" r:id="rId6"/>
    <p:sldLayoutId id="2147483851" r:id="rId7"/>
    <p:sldLayoutId id="2147483852" r:id="rId8"/>
    <p:sldLayoutId id="2147483853" r:id="rId9"/>
    <p:sldLayoutId id="2147483854" r:id="rId10"/>
    <p:sldLayoutId id="2147483855" r:id="rId11"/>
    <p:sldLayoutId id="2147483856" r:id="rId12"/>
    <p:sldLayoutId id="2147483857" r:id="rId13"/>
    <p:sldLayoutId id="2147483858" r:id="rId14"/>
    <p:sldLayoutId id="2147483859" r:id="rId15"/>
    <p:sldLayoutId id="2147483860" r:id="rId16"/>
    <p:sldLayoutId id="2147483861"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695459" y="2443900"/>
            <a:ext cx="10419009" cy="2332038"/>
          </a:xfrm>
        </p:spPr>
        <p:txBody>
          <a:bodyPr/>
          <a:lstStyle/>
          <a:p>
            <a:r>
              <a:rPr lang="en-US" sz="5400" dirty="0" smtClean="0">
                <a:solidFill>
                  <a:schemeClr val="accent6">
                    <a:lumMod val="50000"/>
                  </a:schemeClr>
                </a:solidFill>
                <a:effectLst>
                  <a:outerShdw blurRad="38100" dist="38100" dir="2700000" algn="tl">
                    <a:srgbClr val="000000">
                      <a:alpha val="43137"/>
                    </a:srgbClr>
                  </a:outerShdw>
                </a:effectLst>
                <a:latin typeface="Algerian" panose="04020705040A02060702" pitchFamily="82" charset="0"/>
                <a:cs typeface="Times New Roman" panose="02020603050405020304" pitchFamily="18" charset="0"/>
              </a:rPr>
              <a:t>Welcome to My Presentation</a:t>
            </a:r>
            <a:endParaRPr lang="en-US" sz="5400" dirty="0">
              <a:solidFill>
                <a:schemeClr val="accent6">
                  <a:lumMod val="50000"/>
                </a:schemeClr>
              </a:solidFill>
              <a:effectLst>
                <a:outerShdw blurRad="38100" dist="38100" dir="2700000" algn="tl">
                  <a:srgbClr val="000000">
                    <a:alpha val="43137"/>
                  </a:srgbClr>
                </a:outerShdw>
              </a:effectLst>
              <a:latin typeface="Algerian" panose="04020705040A02060702" pitchFamily="82" charset="0"/>
              <a:cs typeface="Times New Roman" panose="02020603050405020304" pitchFamily="18" charset="0"/>
            </a:endParaRPr>
          </a:p>
        </p:txBody>
      </p:sp>
    </p:spTree>
    <p:extLst>
      <p:ext uri="{BB962C8B-B14F-4D97-AF65-F5344CB8AC3E}">
        <p14:creationId xmlns:p14="http://schemas.microsoft.com/office/powerpoint/2010/main" val="65459549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grpId="0" nodeType="clickEffect">
                                  <p:stCondLst>
                                    <p:cond delay="0"/>
                                  </p:stCondLst>
                                  <p:childTnLst>
                                    <p:animRot by="21600000">
                                      <p:cBhvr>
                                        <p:cTn id="6" dur="2000" fill="hold"/>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4800" b="1" dirty="0" smtClean="0">
                <a:latin typeface="Times New Roman" panose="02020603050405020304" pitchFamily="18" charset="0"/>
                <a:cs typeface="Times New Roman" panose="02020603050405020304" pitchFamily="18" charset="0"/>
              </a:rPr>
              <a:t>Mission</a:t>
            </a:r>
            <a:endParaRPr lang="en-US" sz="4800" b="1" dirty="0">
              <a:latin typeface="Times New Roman" panose="02020603050405020304" pitchFamily="18" charset="0"/>
              <a:cs typeface="Times New Roman" panose="02020603050405020304" pitchFamily="18" charset="0"/>
            </a:endParaRPr>
          </a:p>
        </p:txBody>
      </p:sp>
      <p:sp>
        <p:nvSpPr>
          <p:cNvPr id="6" name="Content Placeholder 5"/>
          <p:cNvSpPr>
            <a:spLocks noGrp="1"/>
          </p:cNvSpPr>
          <p:nvPr>
            <p:ph sz="half" idx="1"/>
          </p:nvPr>
        </p:nvSpPr>
        <p:spPr>
          <a:xfrm>
            <a:off x="1064800" y="2931886"/>
            <a:ext cx="5118285" cy="3087914"/>
          </a:xfrm>
        </p:spPr>
        <p:txBody>
          <a:bodyPr>
            <a:normAutofit lnSpcReduction="10000"/>
          </a:bodyPr>
          <a:lstStyle/>
          <a:p>
            <a:pPr lvl="0" algn="just"/>
            <a:r>
              <a:rPr lang="en-US" dirty="0"/>
              <a:t>To advance knowledge and pushing the boundaries in fashion, textiles and design.</a:t>
            </a:r>
          </a:p>
          <a:p>
            <a:pPr lvl="0" algn="just"/>
            <a:r>
              <a:rPr lang="en-US" dirty="0"/>
              <a:t>To support and collaborate with fashion, textiles and design industry to achieve a sustainable progress.</a:t>
            </a:r>
          </a:p>
          <a:p>
            <a:pPr lvl="0" algn="just"/>
            <a:r>
              <a:rPr lang="en-US" dirty="0"/>
              <a:t>Be a market leader in the field of value retailing.</a:t>
            </a:r>
          </a:p>
          <a:p>
            <a:pPr lvl="0" algn="just"/>
            <a:r>
              <a:rPr lang="en-US" dirty="0"/>
              <a:t>Provide fashionable products at affordable prices.</a:t>
            </a:r>
          </a:p>
          <a:p>
            <a:pPr algn="just"/>
            <a:endParaRPr lang="en-US" dirty="0"/>
          </a:p>
        </p:txBody>
      </p:sp>
      <p:pic>
        <p:nvPicPr>
          <p:cNvPr id="3" name="Content Placeholder 2"/>
          <p:cNvPicPr>
            <a:picLocks noGrp="1" noChangeAspect="1"/>
          </p:cNvPicPr>
          <p:nvPr>
            <p:ph sz="half" idx="2"/>
          </p:nvPr>
        </p:nvPicPr>
        <p:blipFill>
          <a:blip r:embed="rId2"/>
          <a:stretch>
            <a:fillRect/>
          </a:stretch>
        </p:blipFill>
        <p:spPr>
          <a:xfrm>
            <a:off x="6912769" y="2603500"/>
            <a:ext cx="3416300" cy="3416300"/>
          </a:xfrm>
          <a:prstGeom prst="rect">
            <a:avLst/>
          </a:prstGeom>
        </p:spPr>
      </p:pic>
    </p:spTree>
    <p:extLst>
      <p:ext uri="{BB962C8B-B14F-4D97-AF65-F5344CB8AC3E}">
        <p14:creationId xmlns:p14="http://schemas.microsoft.com/office/powerpoint/2010/main" val="101401537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4800" b="1" dirty="0" smtClean="0">
                <a:latin typeface="Times New Roman" panose="02020603050405020304" pitchFamily="18" charset="0"/>
                <a:cs typeface="Times New Roman" panose="02020603050405020304" pitchFamily="18" charset="0"/>
              </a:rPr>
              <a:t>Data Representation</a:t>
            </a:r>
            <a:endParaRPr lang="en-US" sz="4800" b="1" dirty="0">
              <a:latin typeface="Times New Roman" panose="02020603050405020304" pitchFamily="18" charset="0"/>
              <a:cs typeface="Times New Roman" panose="02020603050405020304" pitchFamily="18" charset="0"/>
            </a:endParaRPr>
          </a:p>
        </p:txBody>
      </p:sp>
      <p:graphicFrame>
        <p:nvGraphicFramePr>
          <p:cNvPr id="5" name="Content Placeholder 4"/>
          <p:cNvGraphicFramePr>
            <a:graphicFrameLocks noGrp="1"/>
          </p:cNvGraphicFramePr>
          <p:nvPr>
            <p:ph sz="half" idx="1"/>
            <p:extLst>
              <p:ext uri="{D42A27DB-BD31-4B8C-83A1-F6EECF244321}">
                <p14:modId xmlns:p14="http://schemas.microsoft.com/office/powerpoint/2010/main" val="3995257958"/>
              </p:ext>
            </p:extLst>
          </p:nvPr>
        </p:nvGraphicFramePr>
        <p:xfrm>
          <a:off x="1154955" y="2794714"/>
          <a:ext cx="5439028" cy="3786390"/>
        </p:xfrm>
        <a:graphic>
          <a:graphicData uri="http://schemas.openxmlformats.org/drawingml/2006/table">
            <a:tbl>
              <a:tblPr firstRow="1" firstCol="1" bandRow="1">
                <a:tableStyleId>{5C22544A-7EE6-4342-B048-85BDC9FD1C3A}</a:tableStyleId>
              </a:tblPr>
              <a:tblGrid>
                <a:gridCol w="877263"/>
                <a:gridCol w="1129476"/>
                <a:gridCol w="822433"/>
                <a:gridCol w="997886"/>
                <a:gridCol w="789537"/>
                <a:gridCol w="822433"/>
              </a:tblGrid>
              <a:tr h="1419895">
                <a:tc>
                  <a:txBody>
                    <a:bodyPr/>
                    <a:lstStyle/>
                    <a:p>
                      <a:pPr marL="0" marR="0" algn="ctr" fontAlgn="ctr">
                        <a:lnSpc>
                          <a:spcPct val="115000"/>
                        </a:lnSpc>
                        <a:spcBef>
                          <a:spcPts val="0"/>
                        </a:spcBef>
                        <a:spcAft>
                          <a:spcPts val="800"/>
                        </a:spcAft>
                      </a:pPr>
                      <a:r>
                        <a:rPr lang="en-US" sz="1200" kern="0">
                          <a:effectLst/>
                        </a:rPr>
                        <a:t>Year</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Local investment</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No. of projects</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Investment in T &amp; G</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No. of projects</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Using IF function</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473299">
                <a:tc>
                  <a:txBody>
                    <a:bodyPr/>
                    <a:lstStyle/>
                    <a:p>
                      <a:pPr marL="0" marR="0" algn="ctr" fontAlgn="ctr">
                        <a:lnSpc>
                          <a:spcPct val="115000"/>
                        </a:lnSpc>
                        <a:spcBef>
                          <a:spcPts val="0"/>
                        </a:spcBef>
                        <a:spcAft>
                          <a:spcPts val="800"/>
                        </a:spcAft>
                      </a:pPr>
                      <a:r>
                        <a:rPr lang="en-US" sz="1200" kern="0">
                          <a:effectLst/>
                        </a:rPr>
                        <a:t>2004</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1,328</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840</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525.25</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427</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fontAlgn="b">
                        <a:lnSpc>
                          <a:spcPct val="115000"/>
                        </a:lnSpc>
                        <a:spcBef>
                          <a:spcPts val="0"/>
                        </a:spcBef>
                        <a:spcAft>
                          <a:spcPts val="800"/>
                        </a:spcAft>
                      </a:pPr>
                      <a:r>
                        <a:rPr lang="en-US" sz="1100" kern="0">
                          <a:effectLst/>
                        </a:rPr>
                        <a:t>Good</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473299">
                <a:tc>
                  <a:txBody>
                    <a:bodyPr/>
                    <a:lstStyle/>
                    <a:p>
                      <a:pPr marL="0" marR="0" algn="ctr" fontAlgn="ctr">
                        <a:lnSpc>
                          <a:spcPct val="115000"/>
                        </a:lnSpc>
                        <a:spcBef>
                          <a:spcPts val="0"/>
                        </a:spcBef>
                        <a:spcAft>
                          <a:spcPts val="800"/>
                        </a:spcAft>
                      </a:pPr>
                      <a:r>
                        <a:rPr lang="en-US" sz="1200" kern="0">
                          <a:effectLst/>
                        </a:rPr>
                        <a:t>2005</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1,578</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1277</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703.19</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647</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fontAlgn="b">
                        <a:lnSpc>
                          <a:spcPct val="115000"/>
                        </a:lnSpc>
                        <a:spcBef>
                          <a:spcPts val="0"/>
                        </a:spcBef>
                        <a:spcAft>
                          <a:spcPts val="800"/>
                        </a:spcAft>
                      </a:pPr>
                      <a:r>
                        <a:rPr lang="en-US" sz="1100" kern="0">
                          <a:effectLst/>
                        </a:rPr>
                        <a:t>Best</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473299">
                <a:tc>
                  <a:txBody>
                    <a:bodyPr/>
                    <a:lstStyle/>
                    <a:p>
                      <a:pPr marL="0" marR="0" algn="ctr" fontAlgn="ctr">
                        <a:lnSpc>
                          <a:spcPct val="115000"/>
                        </a:lnSpc>
                        <a:spcBef>
                          <a:spcPts val="0"/>
                        </a:spcBef>
                        <a:spcAft>
                          <a:spcPts val="800"/>
                        </a:spcAft>
                      </a:pPr>
                      <a:r>
                        <a:rPr lang="en-US" sz="1200" kern="0">
                          <a:effectLst/>
                        </a:rPr>
                        <a:t>2006</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663</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520</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316.79</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313</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fontAlgn="b">
                        <a:lnSpc>
                          <a:spcPct val="115000"/>
                        </a:lnSpc>
                        <a:spcBef>
                          <a:spcPts val="0"/>
                        </a:spcBef>
                        <a:spcAft>
                          <a:spcPts val="800"/>
                        </a:spcAft>
                      </a:pPr>
                      <a:r>
                        <a:rPr lang="en-US" sz="1100" kern="0">
                          <a:effectLst/>
                        </a:rPr>
                        <a:t>Good</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473299">
                <a:tc>
                  <a:txBody>
                    <a:bodyPr/>
                    <a:lstStyle/>
                    <a:p>
                      <a:pPr marL="0" marR="0" algn="ctr" fontAlgn="ctr">
                        <a:lnSpc>
                          <a:spcPct val="115000"/>
                        </a:lnSpc>
                        <a:spcBef>
                          <a:spcPts val="0"/>
                        </a:spcBef>
                        <a:spcAft>
                          <a:spcPts val="800"/>
                        </a:spcAft>
                      </a:pPr>
                      <a:r>
                        <a:rPr lang="en-US" sz="1200" kern="0">
                          <a:effectLst/>
                        </a:rPr>
                        <a:t>2007</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283</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286</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147.93</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117</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fontAlgn="b">
                        <a:lnSpc>
                          <a:spcPct val="115000"/>
                        </a:lnSpc>
                        <a:spcBef>
                          <a:spcPts val="0"/>
                        </a:spcBef>
                        <a:spcAft>
                          <a:spcPts val="800"/>
                        </a:spcAft>
                      </a:pPr>
                      <a:r>
                        <a:rPr lang="en-US" sz="1100" kern="0">
                          <a:effectLst/>
                        </a:rPr>
                        <a:t>Good</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473299">
                <a:tc>
                  <a:txBody>
                    <a:bodyPr/>
                    <a:lstStyle/>
                    <a:p>
                      <a:pPr marL="0" marR="0" algn="ctr" fontAlgn="ctr">
                        <a:lnSpc>
                          <a:spcPct val="115000"/>
                        </a:lnSpc>
                        <a:spcBef>
                          <a:spcPts val="0"/>
                        </a:spcBef>
                        <a:spcAft>
                          <a:spcPts val="800"/>
                        </a:spcAft>
                      </a:pPr>
                      <a:r>
                        <a:rPr lang="en-US" sz="1200" kern="0">
                          <a:effectLst/>
                        </a:rPr>
                        <a:t>2008</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2,650</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1334</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1,244.89</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fontAlgn="ctr">
                        <a:lnSpc>
                          <a:spcPct val="115000"/>
                        </a:lnSpc>
                        <a:spcBef>
                          <a:spcPts val="0"/>
                        </a:spcBef>
                        <a:spcAft>
                          <a:spcPts val="800"/>
                        </a:spcAft>
                      </a:pPr>
                      <a:r>
                        <a:rPr lang="en-US" sz="1200" kern="0">
                          <a:effectLst/>
                        </a:rPr>
                        <a:t>713</a:t>
                      </a:r>
                      <a:endParaRPr lang="en-US" sz="12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l" fontAlgn="b">
                        <a:lnSpc>
                          <a:spcPct val="115000"/>
                        </a:lnSpc>
                        <a:spcBef>
                          <a:spcPts val="0"/>
                        </a:spcBef>
                        <a:spcAft>
                          <a:spcPts val="800"/>
                        </a:spcAft>
                      </a:pPr>
                      <a:r>
                        <a:rPr lang="en-US" sz="1100" kern="0" dirty="0">
                          <a:effectLst/>
                        </a:rPr>
                        <a:t>Best</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bl>
          </a:graphicData>
        </a:graphic>
      </p:graphicFrame>
      <p:pic>
        <p:nvPicPr>
          <p:cNvPr id="6" name="Content Placeholder 5"/>
          <p:cNvPicPr>
            <a:picLocks noGrp="1"/>
          </p:cNvPicPr>
          <p:nvPr>
            <p:ph sz="half" idx="2"/>
          </p:nvPr>
        </p:nvPicPr>
        <p:blipFill>
          <a:blip r:embed="rId2"/>
          <a:stretch>
            <a:fillRect/>
          </a:stretch>
        </p:blipFill>
        <p:spPr>
          <a:xfrm>
            <a:off x="6929438" y="2833351"/>
            <a:ext cx="4103687" cy="369623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13337360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4800" b="1" dirty="0" smtClean="0">
                <a:latin typeface="Times New Roman" panose="02020603050405020304" pitchFamily="18" charset="0"/>
                <a:cs typeface="Times New Roman" panose="02020603050405020304" pitchFamily="18" charset="0"/>
              </a:rPr>
              <a:t>Observed Data</a:t>
            </a:r>
            <a:endParaRPr lang="en-US" sz="4800" b="1" dirty="0">
              <a:latin typeface="Times New Roman" panose="02020603050405020304" pitchFamily="18" charset="0"/>
              <a:cs typeface="Times New Roman" panose="02020603050405020304" pitchFamily="18" charset="0"/>
            </a:endParaRPr>
          </a:p>
        </p:txBody>
      </p:sp>
      <p:graphicFrame>
        <p:nvGraphicFramePr>
          <p:cNvPr id="5" name="Content Placeholder 4"/>
          <p:cNvGraphicFramePr>
            <a:graphicFrameLocks noGrp="1"/>
          </p:cNvGraphicFramePr>
          <p:nvPr>
            <p:ph sz="half" idx="1"/>
            <p:extLst>
              <p:ext uri="{D42A27DB-BD31-4B8C-83A1-F6EECF244321}">
                <p14:modId xmlns:p14="http://schemas.microsoft.com/office/powerpoint/2010/main" val="2424804207"/>
              </p:ext>
            </p:extLst>
          </p:nvPr>
        </p:nvGraphicFramePr>
        <p:xfrm>
          <a:off x="708338" y="2768960"/>
          <a:ext cx="5628068" cy="3837903"/>
        </p:xfrm>
        <a:graphic>
          <a:graphicData uri="http://schemas.openxmlformats.org/drawingml/2006/table">
            <a:tbl>
              <a:tblPr firstRow="1" firstCol="1" bandRow="1"/>
              <a:tblGrid>
                <a:gridCol w="662125"/>
                <a:gridCol w="979394"/>
                <a:gridCol w="3241658"/>
                <a:gridCol w="744891"/>
              </a:tblGrid>
              <a:tr h="848455">
                <a:tc>
                  <a:txBody>
                    <a:bodyPr/>
                    <a:lstStyle/>
                    <a:p>
                      <a:pPr marL="0" marR="0" algn="ctr" fontAlgn="ctr">
                        <a:lnSpc>
                          <a:spcPct val="115000"/>
                        </a:lnSpc>
                        <a:spcBef>
                          <a:spcPts val="0"/>
                        </a:spcBef>
                        <a:spcAft>
                          <a:spcPts val="800"/>
                        </a:spcAft>
                      </a:pPr>
                      <a:r>
                        <a:rPr lang="en-US" sz="1100" b="1" kern="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Year</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4C6E7"/>
                    </a:solidFill>
                  </a:tcPr>
                </a:tc>
                <a:tc>
                  <a:txBody>
                    <a:bodyPr/>
                    <a:lstStyle/>
                    <a:p>
                      <a:pPr marL="0" marR="0" algn="ctr" fontAlgn="ctr">
                        <a:lnSpc>
                          <a:spcPct val="115000"/>
                        </a:lnSpc>
                        <a:spcBef>
                          <a:spcPts val="0"/>
                        </a:spcBef>
                        <a:spcAft>
                          <a:spcPts val="800"/>
                        </a:spcAft>
                      </a:pPr>
                      <a:r>
                        <a:rPr lang="en-US" sz="1100" b="1"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Investment</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4C6E7"/>
                    </a:solidFill>
                  </a:tcPr>
                </a:tc>
                <a:tc>
                  <a:txBody>
                    <a:bodyPr/>
                    <a:lstStyle/>
                    <a:p>
                      <a:pPr marL="0" marR="0" algn="ctr" fontAlgn="ctr">
                        <a:lnSpc>
                          <a:spcPct val="115000"/>
                        </a:lnSpc>
                        <a:spcBef>
                          <a:spcPts val="0"/>
                        </a:spcBef>
                        <a:spcAft>
                          <a:spcPts val="800"/>
                        </a:spcAft>
                      </a:pPr>
                      <a:r>
                        <a:rPr lang="en-US" sz="1100" b="1"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Investment in Textile sector (USD millions)</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4C6E7"/>
                    </a:solidFill>
                  </a:tcPr>
                </a:tc>
                <a:tc>
                  <a:txBody>
                    <a:bodyPr/>
                    <a:lstStyle/>
                    <a:p>
                      <a:pPr marL="0" marR="0" algn="ctr" fontAlgn="ctr">
                        <a:lnSpc>
                          <a:spcPct val="115000"/>
                        </a:lnSpc>
                        <a:spcBef>
                          <a:spcPts val="0"/>
                        </a:spcBef>
                        <a:spcAft>
                          <a:spcPts val="800"/>
                        </a:spcAft>
                      </a:pPr>
                      <a:r>
                        <a:rPr lang="en-US" sz="1100" b="1"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Using AND function</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4C6E7"/>
                    </a:solidFill>
                  </a:tcPr>
                </a:tc>
              </a:tr>
              <a:tr h="271768">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2000</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406.7</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3.55</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
                        <a:lnSpc>
                          <a:spcPct val="115000"/>
                        </a:lnSpc>
                        <a:spcBef>
                          <a:spcPts val="0"/>
                        </a:spcBef>
                        <a:spcAft>
                          <a:spcPts val="800"/>
                        </a:spcAft>
                      </a:pPr>
                      <a:r>
                        <a:rPr lang="en-US" sz="1000" kern="0">
                          <a:solidFill>
                            <a:srgbClr val="000000"/>
                          </a:solidFill>
                          <a:effectLst/>
                          <a:latin typeface="Calibri" panose="020F0502020204030204" pitchFamily="34" charset="0"/>
                          <a:ea typeface="SimSun" panose="02010600030101010101" pitchFamily="2" charset="-122"/>
                          <a:cs typeface="Calibri" panose="020F0502020204030204" pitchFamily="34" charset="0"/>
                        </a:rPr>
                        <a:t>TRUE</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71768">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2001</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11.26</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10.17</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
                        <a:lnSpc>
                          <a:spcPct val="115000"/>
                        </a:lnSpc>
                        <a:spcBef>
                          <a:spcPts val="0"/>
                        </a:spcBef>
                        <a:spcAft>
                          <a:spcPts val="800"/>
                        </a:spcAft>
                      </a:pPr>
                      <a:r>
                        <a:rPr lang="en-US" sz="1000" kern="0">
                          <a:solidFill>
                            <a:srgbClr val="000000"/>
                          </a:solidFill>
                          <a:effectLst/>
                          <a:latin typeface="Calibri" panose="020F0502020204030204" pitchFamily="34" charset="0"/>
                          <a:ea typeface="SimSun" panose="02010600030101010101" pitchFamily="2" charset="-122"/>
                          <a:cs typeface="Calibri" panose="020F0502020204030204" pitchFamily="34" charset="0"/>
                        </a:rPr>
                        <a:t>TRUE</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71768">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2002</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35.96</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5.21</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
                        <a:lnSpc>
                          <a:spcPct val="115000"/>
                        </a:lnSpc>
                        <a:spcBef>
                          <a:spcPts val="0"/>
                        </a:spcBef>
                        <a:spcAft>
                          <a:spcPts val="800"/>
                        </a:spcAft>
                      </a:pPr>
                      <a:r>
                        <a:rPr lang="en-US" sz="1000" kern="0" dirty="0">
                          <a:solidFill>
                            <a:srgbClr val="000000"/>
                          </a:solidFill>
                          <a:effectLst/>
                          <a:latin typeface="Calibri" panose="020F0502020204030204" pitchFamily="34" charset="0"/>
                          <a:ea typeface="SimSun" panose="02010600030101010101" pitchFamily="2" charset="-122"/>
                          <a:cs typeface="Calibri" panose="020F0502020204030204" pitchFamily="34" charset="0"/>
                        </a:rPr>
                        <a:t>TRUE</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71768">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2003</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83.52</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10.94</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
                        <a:lnSpc>
                          <a:spcPct val="115000"/>
                        </a:lnSpc>
                        <a:spcBef>
                          <a:spcPts val="0"/>
                        </a:spcBef>
                        <a:spcAft>
                          <a:spcPts val="800"/>
                        </a:spcAft>
                      </a:pPr>
                      <a:r>
                        <a:rPr lang="en-US" sz="1000" kern="0">
                          <a:solidFill>
                            <a:srgbClr val="000000"/>
                          </a:solidFill>
                          <a:effectLst/>
                          <a:latin typeface="Calibri" panose="020F0502020204030204" pitchFamily="34" charset="0"/>
                          <a:ea typeface="SimSun" panose="02010600030101010101" pitchFamily="2" charset="-122"/>
                          <a:cs typeface="Calibri" panose="020F0502020204030204" pitchFamily="34" charset="0"/>
                        </a:rPr>
                        <a:t>TRUE</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71768">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2004</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224.81</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56.24</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
                        <a:lnSpc>
                          <a:spcPct val="115000"/>
                        </a:lnSpc>
                        <a:spcBef>
                          <a:spcPts val="0"/>
                        </a:spcBef>
                        <a:spcAft>
                          <a:spcPts val="800"/>
                        </a:spcAft>
                      </a:pPr>
                      <a:r>
                        <a:rPr lang="en-US" sz="1000" kern="0">
                          <a:solidFill>
                            <a:srgbClr val="000000"/>
                          </a:solidFill>
                          <a:effectLst/>
                          <a:latin typeface="Calibri" panose="020F0502020204030204" pitchFamily="34" charset="0"/>
                          <a:ea typeface="SimSun" panose="02010600030101010101" pitchFamily="2" charset="-122"/>
                          <a:cs typeface="Calibri" panose="020F0502020204030204" pitchFamily="34" charset="0"/>
                        </a:rPr>
                        <a:t>FALSE</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71768">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2005</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3,197.62</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16.14</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
                        <a:lnSpc>
                          <a:spcPct val="115000"/>
                        </a:lnSpc>
                        <a:spcBef>
                          <a:spcPts val="0"/>
                        </a:spcBef>
                        <a:spcAft>
                          <a:spcPts val="800"/>
                        </a:spcAft>
                      </a:pPr>
                      <a:r>
                        <a:rPr lang="en-US" sz="1000" kern="0">
                          <a:solidFill>
                            <a:srgbClr val="000000"/>
                          </a:solidFill>
                          <a:effectLst/>
                          <a:latin typeface="Calibri" panose="020F0502020204030204" pitchFamily="34" charset="0"/>
                          <a:ea typeface="SimSun" panose="02010600030101010101" pitchFamily="2" charset="-122"/>
                          <a:cs typeface="Calibri" panose="020F0502020204030204" pitchFamily="34" charset="0"/>
                        </a:rPr>
                        <a:t>FALSE</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71768">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2006</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1,120.82</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11.61</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
                        <a:lnSpc>
                          <a:spcPct val="115000"/>
                        </a:lnSpc>
                        <a:spcBef>
                          <a:spcPts val="0"/>
                        </a:spcBef>
                        <a:spcAft>
                          <a:spcPts val="800"/>
                        </a:spcAft>
                      </a:pPr>
                      <a:r>
                        <a:rPr lang="en-US" sz="1000" kern="0">
                          <a:solidFill>
                            <a:srgbClr val="000000"/>
                          </a:solidFill>
                          <a:effectLst/>
                          <a:latin typeface="Calibri" panose="020F0502020204030204" pitchFamily="34" charset="0"/>
                          <a:ea typeface="SimSun" panose="02010600030101010101" pitchFamily="2" charset="-122"/>
                          <a:cs typeface="Calibri" panose="020F0502020204030204" pitchFamily="34" charset="0"/>
                        </a:rPr>
                        <a:t>FALSE</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71768">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2007</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55.16</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33.66</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
                        <a:lnSpc>
                          <a:spcPct val="115000"/>
                        </a:lnSpc>
                        <a:spcBef>
                          <a:spcPts val="0"/>
                        </a:spcBef>
                        <a:spcAft>
                          <a:spcPts val="800"/>
                        </a:spcAft>
                      </a:pPr>
                      <a:r>
                        <a:rPr lang="en-US" sz="1000" kern="0">
                          <a:solidFill>
                            <a:srgbClr val="000000"/>
                          </a:solidFill>
                          <a:effectLst/>
                          <a:latin typeface="Calibri" panose="020F0502020204030204" pitchFamily="34" charset="0"/>
                          <a:ea typeface="SimSun" panose="02010600030101010101" pitchFamily="2" charset="-122"/>
                          <a:cs typeface="Calibri" panose="020F0502020204030204" pitchFamily="34" charset="0"/>
                        </a:rPr>
                        <a:t>FALSE</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71768">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2008</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65.58</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6.19</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
                        <a:lnSpc>
                          <a:spcPct val="115000"/>
                        </a:lnSpc>
                        <a:spcBef>
                          <a:spcPts val="0"/>
                        </a:spcBef>
                        <a:spcAft>
                          <a:spcPts val="800"/>
                        </a:spcAft>
                      </a:pPr>
                      <a:r>
                        <a:rPr lang="en-US" sz="1000" kern="0">
                          <a:solidFill>
                            <a:srgbClr val="000000"/>
                          </a:solidFill>
                          <a:effectLst/>
                          <a:latin typeface="Calibri" panose="020F0502020204030204" pitchFamily="34" charset="0"/>
                          <a:ea typeface="SimSun" panose="02010600030101010101" pitchFamily="2" charset="-122"/>
                          <a:cs typeface="Calibri" panose="020F0502020204030204" pitchFamily="34" charset="0"/>
                        </a:rPr>
                        <a:t>TRUE</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71768">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2009</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44.69</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20.49</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
                        <a:lnSpc>
                          <a:spcPct val="115000"/>
                        </a:lnSpc>
                        <a:spcBef>
                          <a:spcPts val="0"/>
                        </a:spcBef>
                        <a:spcAft>
                          <a:spcPts val="800"/>
                        </a:spcAft>
                      </a:pPr>
                      <a:r>
                        <a:rPr lang="en-US" sz="1000" kern="0">
                          <a:solidFill>
                            <a:srgbClr val="000000"/>
                          </a:solidFill>
                          <a:effectLst/>
                          <a:latin typeface="Calibri" panose="020F0502020204030204" pitchFamily="34" charset="0"/>
                          <a:ea typeface="SimSun" panose="02010600030101010101" pitchFamily="2" charset="-122"/>
                          <a:cs typeface="Calibri" panose="020F0502020204030204" pitchFamily="34" charset="0"/>
                        </a:rPr>
                        <a:t>TRUE</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71768">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2010</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36.44</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ctr">
                        <a:lnSpc>
                          <a:spcPct val="115000"/>
                        </a:lnSpc>
                        <a:spcBef>
                          <a:spcPts val="0"/>
                        </a:spcBef>
                        <a:spcAft>
                          <a:spcPts val="800"/>
                        </a:spcAft>
                      </a:pPr>
                      <a:r>
                        <a:rPr lang="en-US" sz="1100" ker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4.2</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fontAlgn="b">
                        <a:lnSpc>
                          <a:spcPct val="115000"/>
                        </a:lnSpc>
                        <a:spcBef>
                          <a:spcPts val="0"/>
                        </a:spcBef>
                        <a:spcAft>
                          <a:spcPts val="800"/>
                        </a:spcAft>
                      </a:pPr>
                      <a:r>
                        <a:rPr lang="en-US" sz="1000" kern="0" dirty="0">
                          <a:solidFill>
                            <a:srgbClr val="000000"/>
                          </a:solidFill>
                          <a:effectLst/>
                          <a:latin typeface="Calibri" panose="020F0502020204030204" pitchFamily="34" charset="0"/>
                          <a:ea typeface="SimSun" panose="02010600030101010101" pitchFamily="2" charset="-122"/>
                          <a:cs typeface="Calibri" panose="020F0502020204030204" pitchFamily="34" charset="0"/>
                        </a:rPr>
                        <a:t>TRUE</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3853" marR="63853"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pic>
        <p:nvPicPr>
          <p:cNvPr id="6" name="Content Placeholder 5"/>
          <p:cNvPicPr>
            <a:picLocks noGrp="1"/>
          </p:cNvPicPr>
          <p:nvPr>
            <p:ph sz="half" idx="2"/>
          </p:nvPr>
        </p:nvPicPr>
        <p:blipFill>
          <a:blip r:embed="rId2"/>
          <a:stretch>
            <a:fillRect/>
          </a:stretch>
        </p:blipFill>
        <p:spPr>
          <a:xfrm>
            <a:off x="6851650" y="2781837"/>
            <a:ext cx="4456001" cy="381214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568072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
            <a:ext cx="8761413" cy="1275007"/>
          </a:xfrm>
        </p:spPr>
        <p:txBody>
          <a:bodyPr/>
          <a:lstStyle/>
          <a:p>
            <a:pPr algn="ctr"/>
            <a:r>
              <a:rPr lang="en-US" sz="4800" b="1" dirty="0" smtClean="0">
                <a:solidFill>
                  <a:schemeClr val="accent6">
                    <a:lumMod val="50000"/>
                  </a:schemeClr>
                </a:solidFill>
                <a:latin typeface="Times New Roman" panose="02020603050405020304" pitchFamily="18" charset="0"/>
                <a:cs typeface="Times New Roman" panose="02020603050405020304" pitchFamily="18" charset="0"/>
              </a:rPr>
              <a:t>    </a:t>
            </a:r>
            <a:br>
              <a:rPr lang="en-US" sz="4800" b="1" dirty="0" smtClean="0">
                <a:solidFill>
                  <a:schemeClr val="accent6">
                    <a:lumMod val="50000"/>
                  </a:schemeClr>
                </a:solidFill>
                <a:latin typeface="Times New Roman" panose="02020603050405020304" pitchFamily="18" charset="0"/>
                <a:cs typeface="Times New Roman" panose="02020603050405020304" pitchFamily="18" charset="0"/>
              </a:rPr>
            </a:br>
            <a:r>
              <a:rPr lang="en-US" sz="4800" b="1" dirty="0" smtClean="0">
                <a:solidFill>
                  <a:schemeClr val="accent6">
                    <a:lumMod val="50000"/>
                  </a:schemeClr>
                </a:solidFill>
                <a:latin typeface="Times New Roman" panose="02020603050405020304" pitchFamily="18" charset="0"/>
                <a:cs typeface="Times New Roman" panose="02020603050405020304" pitchFamily="18" charset="0"/>
              </a:rPr>
              <a:t/>
            </a:r>
            <a:br>
              <a:rPr lang="en-US" sz="4800" b="1" dirty="0" smtClean="0">
                <a:solidFill>
                  <a:schemeClr val="accent6">
                    <a:lumMod val="50000"/>
                  </a:schemeClr>
                </a:solidFill>
                <a:latin typeface="Times New Roman" panose="02020603050405020304" pitchFamily="18" charset="0"/>
                <a:cs typeface="Times New Roman" panose="02020603050405020304" pitchFamily="18" charset="0"/>
              </a:rPr>
            </a:br>
            <a:r>
              <a:rPr lang="en-US" sz="4800" b="1" dirty="0" smtClean="0">
                <a:solidFill>
                  <a:schemeClr val="accent6">
                    <a:lumMod val="50000"/>
                  </a:schemeClr>
                </a:solidFill>
                <a:latin typeface="Times New Roman" panose="02020603050405020304" pitchFamily="18" charset="0"/>
                <a:cs typeface="Times New Roman" panose="02020603050405020304" pitchFamily="18" charset="0"/>
              </a:rPr>
              <a:t>     </a:t>
            </a:r>
            <a:r>
              <a:rPr lang="en-US" sz="4800" b="1" u="sng" dirty="0" smtClean="0">
                <a:solidFill>
                  <a:schemeClr val="accent6">
                    <a:lumMod val="50000"/>
                  </a:schemeClr>
                </a:solidFill>
                <a:latin typeface="Times New Roman" panose="02020603050405020304" pitchFamily="18" charset="0"/>
                <a:cs typeface="Times New Roman" panose="02020603050405020304" pitchFamily="18" charset="0"/>
              </a:rPr>
              <a:t>Process Flow:</a:t>
            </a:r>
            <a:br>
              <a:rPr lang="en-US" sz="4800" b="1" u="sng" dirty="0" smtClean="0">
                <a:solidFill>
                  <a:schemeClr val="accent6">
                    <a:lumMod val="50000"/>
                  </a:schemeClr>
                </a:solidFill>
                <a:latin typeface="Times New Roman" panose="02020603050405020304" pitchFamily="18" charset="0"/>
                <a:cs typeface="Times New Roman" panose="02020603050405020304" pitchFamily="18" charset="0"/>
              </a:rPr>
            </a:br>
            <a:r>
              <a:rPr lang="en-US" sz="4800" b="1" dirty="0" smtClean="0">
                <a:solidFill>
                  <a:schemeClr val="accent6">
                    <a:lumMod val="50000"/>
                  </a:schemeClr>
                </a:solidFill>
                <a:latin typeface="Times New Roman" panose="02020603050405020304" pitchFamily="18" charset="0"/>
                <a:cs typeface="Times New Roman" panose="02020603050405020304" pitchFamily="18" charset="0"/>
              </a:rPr>
              <a:t/>
            </a:r>
            <a:br>
              <a:rPr lang="en-US" sz="4800" b="1" dirty="0" smtClean="0">
                <a:solidFill>
                  <a:schemeClr val="accent6">
                    <a:lumMod val="50000"/>
                  </a:schemeClr>
                </a:solidFill>
                <a:latin typeface="Times New Roman" panose="02020603050405020304" pitchFamily="18" charset="0"/>
                <a:cs typeface="Times New Roman" panose="02020603050405020304" pitchFamily="18" charset="0"/>
              </a:rPr>
            </a:br>
            <a:endParaRPr lang="en-US" sz="4800" b="1" dirty="0">
              <a:solidFill>
                <a:schemeClr val="accent6">
                  <a:lumMod val="50000"/>
                </a:schemeClr>
              </a:solidFill>
              <a:latin typeface="Times New Roman" panose="02020603050405020304" pitchFamily="18" charset="0"/>
              <a:cs typeface="Times New Roman" panose="02020603050405020304" pitchFamily="18" charset="0"/>
            </a:endParaRPr>
          </a:p>
        </p:txBody>
      </p:sp>
      <p:pic>
        <p:nvPicPr>
          <p:cNvPr id="9" name="Picture 8"/>
          <p:cNvPicPr>
            <a:picLocks noChangeAspect="1"/>
          </p:cNvPicPr>
          <p:nvPr/>
        </p:nvPicPr>
        <p:blipFill>
          <a:blip r:embed="rId2"/>
          <a:stretch>
            <a:fillRect/>
          </a:stretch>
        </p:blipFill>
        <p:spPr>
          <a:xfrm>
            <a:off x="1240151" y="1584101"/>
            <a:ext cx="7521262" cy="4971245"/>
          </a:xfrm>
          <a:prstGeom prst="rect">
            <a:avLst/>
          </a:prstGeom>
        </p:spPr>
      </p:pic>
    </p:spTree>
    <p:extLst>
      <p:ext uri="{BB962C8B-B14F-4D97-AF65-F5344CB8AC3E}">
        <p14:creationId xmlns:p14="http://schemas.microsoft.com/office/powerpoint/2010/main" val="15150686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6317" y="2317036"/>
            <a:ext cx="4679176" cy="2283824"/>
          </a:xfrm>
        </p:spPr>
        <p:txBody>
          <a:bodyPr/>
          <a:lstStyle/>
          <a:p>
            <a:r>
              <a:rPr lang="en-US" sz="4800" b="1" dirty="0" smtClean="0">
                <a:latin typeface="Times New Roman" panose="02020603050405020304" pitchFamily="18" charset="0"/>
                <a:cs typeface="Times New Roman" panose="02020603050405020304" pitchFamily="18" charset="0"/>
              </a:rPr>
              <a:t>Market Potential</a:t>
            </a:r>
            <a:endParaRPr lang="en-US" sz="4800" b="1" dirty="0">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a:xfrm>
            <a:off x="6564307" y="1429555"/>
            <a:ext cx="4537282" cy="5061397"/>
          </a:xfrm>
        </p:spPr>
        <p:txBody>
          <a:bodyPr>
            <a:normAutofit/>
          </a:bodyPr>
          <a:lstStyle/>
          <a:p>
            <a:pPr algn="just"/>
            <a:r>
              <a:rPr lang="en-US" b="1" dirty="0"/>
              <a:t>Revenue</a:t>
            </a:r>
            <a:endParaRPr lang="en-US" dirty="0"/>
          </a:p>
          <a:p>
            <a:pPr algn="just" fontAlgn="ctr"/>
            <a:r>
              <a:rPr lang="en-US" sz="1600" dirty="0">
                <a:latin typeface="Times New Roman" panose="02020603050405020304" pitchFamily="18" charset="0"/>
                <a:cs typeface="Times New Roman" panose="02020603050405020304" pitchFamily="18" charset="0"/>
              </a:rPr>
              <a:t>The apparel market in Bangladesh is expected to generate $10.52 billion in revenue in 2024. </a:t>
            </a:r>
          </a:p>
          <a:p>
            <a:pPr algn="just"/>
            <a:r>
              <a:rPr lang="en-US" b="1" dirty="0"/>
              <a:t>Growth</a:t>
            </a:r>
            <a:endParaRPr lang="en-US" dirty="0"/>
          </a:p>
          <a:p>
            <a:pPr algn="just" fontAlgn="ctr"/>
            <a:r>
              <a:rPr lang="en-US" sz="1600" dirty="0">
                <a:latin typeface="Times New Roman" panose="02020603050405020304" pitchFamily="18" charset="0"/>
                <a:cs typeface="Times New Roman" panose="02020603050405020304" pitchFamily="18" charset="0"/>
              </a:rPr>
              <a:t>The market is expected to grow at a rate of 3.52% annually from 2024 to 2028. </a:t>
            </a:r>
          </a:p>
          <a:p>
            <a:pPr algn="just"/>
            <a:r>
              <a:rPr lang="en-US" b="1" dirty="0"/>
              <a:t>Export revenue</a:t>
            </a:r>
            <a:endParaRPr lang="en-US" dirty="0"/>
          </a:p>
          <a:p>
            <a:pPr algn="just" fontAlgn="ctr"/>
            <a:r>
              <a:rPr lang="en-US" sz="1600" dirty="0">
                <a:latin typeface="Times New Roman" panose="02020603050405020304" pitchFamily="18" charset="0"/>
                <a:cs typeface="Times New Roman" panose="02020603050405020304" pitchFamily="18" charset="0"/>
              </a:rPr>
              <a:t>Bangladesh's garment industry contributes 85% of the country's export revenue. </a:t>
            </a:r>
          </a:p>
          <a:p>
            <a:pPr algn="just"/>
            <a:r>
              <a:rPr lang="en-US" b="1" dirty="0"/>
              <a:t>Employment</a:t>
            </a:r>
            <a:endParaRPr lang="en-US" dirty="0"/>
          </a:p>
          <a:p>
            <a:pPr algn="just"/>
            <a:r>
              <a:rPr lang="en-US" sz="1600" dirty="0">
                <a:latin typeface="Times New Roman" panose="02020603050405020304" pitchFamily="18" charset="0"/>
                <a:cs typeface="Times New Roman" panose="02020603050405020304" pitchFamily="18" charset="0"/>
              </a:rPr>
              <a:t>The garment industry employs over 4 million people. </a:t>
            </a:r>
          </a:p>
          <a:p>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8880553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4498" y="2634803"/>
            <a:ext cx="3417045" cy="1600200"/>
          </a:xfrm>
        </p:spPr>
        <p:txBody>
          <a:bodyPr/>
          <a:lstStyle/>
          <a:p>
            <a:r>
              <a:rPr lang="en-US" sz="4800" b="1" dirty="0" smtClean="0">
                <a:latin typeface="Times New Roman" panose="02020603050405020304" pitchFamily="18" charset="0"/>
                <a:cs typeface="Times New Roman" panose="02020603050405020304" pitchFamily="18" charset="0"/>
              </a:rPr>
              <a:t>Capacity Utilization</a:t>
            </a:r>
            <a:endParaRPr lang="en-US" sz="4800" b="1" dirty="0">
              <a:latin typeface="Times New Roman" panose="02020603050405020304" pitchFamily="18" charset="0"/>
              <a:cs typeface="Times New Roman" panose="02020603050405020304" pitchFamily="18" charset="0"/>
            </a:endParaRPr>
          </a:p>
        </p:txBody>
      </p:sp>
      <p:pic>
        <p:nvPicPr>
          <p:cNvPr id="8" name="Picture 7"/>
          <p:cNvPicPr>
            <a:picLocks noChangeAspect="1"/>
          </p:cNvPicPr>
          <p:nvPr/>
        </p:nvPicPr>
        <p:blipFill>
          <a:blip r:embed="rId2"/>
          <a:stretch>
            <a:fillRect/>
          </a:stretch>
        </p:blipFill>
        <p:spPr>
          <a:xfrm>
            <a:off x="5074276" y="1383406"/>
            <a:ext cx="5600722" cy="4914364"/>
          </a:xfrm>
          <a:prstGeom prst="rect">
            <a:avLst/>
          </a:prstGeom>
        </p:spPr>
      </p:pic>
    </p:spTree>
    <p:extLst>
      <p:ext uri="{BB962C8B-B14F-4D97-AF65-F5344CB8AC3E}">
        <p14:creationId xmlns:p14="http://schemas.microsoft.com/office/powerpoint/2010/main" val="221923350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5" y="1493948"/>
            <a:ext cx="3314014" cy="1401651"/>
          </a:xfrm>
        </p:spPr>
        <p:txBody>
          <a:bodyPr/>
          <a:lstStyle/>
          <a:p>
            <a:r>
              <a:rPr lang="en-US" sz="3600" b="1" dirty="0" smtClean="0">
                <a:latin typeface="Times New Roman" panose="02020603050405020304" pitchFamily="18" charset="0"/>
                <a:cs typeface="Times New Roman" panose="02020603050405020304" pitchFamily="18" charset="0"/>
              </a:rPr>
              <a:t>Motive Power Required</a:t>
            </a:r>
            <a:endParaRPr lang="en-US" sz="3600" b="1" dirty="0">
              <a:latin typeface="Times New Roman" panose="02020603050405020304" pitchFamily="18" charset="0"/>
              <a:cs typeface="Times New Roman" panose="02020603050405020304" pitchFamily="18" charset="0"/>
            </a:endParaRPr>
          </a:p>
        </p:txBody>
      </p:sp>
      <p:pic>
        <p:nvPicPr>
          <p:cNvPr id="5" name="Content Placeholder 4"/>
          <p:cNvPicPr>
            <a:picLocks noGrp="1" noChangeAspect="1"/>
          </p:cNvPicPr>
          <p:nvPr>
            <p:ph idx="1"/>
          </p:nvPr>
        </p:nvPicPr>
        <p:blipFill>
          <a:blip r:embed="rId2"/>
          <a:stretch>
            <a:fillRect/>
          </a:stretch>
        </p:blipFill>
        <p:spPr>
          <a:xfrm>
            <a:off x="5151549" y="1249252"/>
            <a:ext cx="5576552" cy="4997002"/>
          </a:xfrm>
          <a:prstGeom prst="rect">
            <a:avLst/>
          </a:prstGeom>
        </p:spPr>
      </p:pic>
      <p:sp>
        <p:nvSpPr>
          <p:cNvPr id="4" name="Text Placeholder 3"/>
          <p:cNvSpPr>
            <a:spLocks noGrp="1"/>
          </p:cNvSpPr>
          <p:nvPr>
            <p:ph type="body" sz="half" idx="2"/>
          </p:nvPr>
        </p:nvSpPr>
        <p:spPr>
          <a:xfrm>
            <a:off x="729950" y="3129280"/>
            <a:ext cx="3739019" cy="2022269"/>
          </a:xfrm>
        </p:spPr>
        <p:txBody>
          <a:bodyPr>
            <a:normAutofit/>
          </a:bodyPr>
          <a:lstStyle/>
          <a:p>
            <a:pPr marL="342900" indent="-342900" algn="just">
              <a:buAutoNum type="arabicParenBoth"/>
            </a:pPr>
            <a:r>
              <a:rPr lang="en-US" sz="1800" b="1" dirty="0" smtClean="0"/>
              <a:t>Electric industrial forklift trucks in distribution and manufacturing facilities.</a:t>
            </a:r>
          </a:p>
          <a:p>
            <a:pPr marL="342900" indent="-342900" algn="just">
              <a:buAutoNum type="arabicParenBoth"/>
            </a:pPr>
            <a:r>
              <a:rPr lang="en-US" sz="1800" b="1" dirty="0" smtClean="0"/>
              <a:t>Ground support equipment used in airports.</a:t>
            </a:r>
          </a:p>
          <a:p>
            <a:pPr marL="342900" indent="-342900" algn="just">
              <a:buAutoNum type="arabicParenBoth"/>
            </a:pPr>
            <a:r>
              <a:rPr lang="en-US" sz="1800" b="1" dirty="0" smtClean="0"/>
              <a:t>Mining equipment</a:t>
            </a:r>
          </a:p>
        </p:txBody>
      </p:sp>
    </p:spTree>
    <p:extLst>
      <p:ext uri="{BB962C8B-B14F-4D97-AF65-F5344CB8AC3E}">
        <p14:creationId xmlns:p14="http://schemas.microsoft.com/office/powerpoint/2010/main" val="17549776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extLst>
              <p:ext uri="{D42A27DB-BD31-4B8C-83A1-F6EECF244321}">
                <p14:modId xmlns:p14="http://schemas.microsoft.com/office/powerpoint/2010/main" val="429400871"/>
              </p:ext>
            </p:extLst>
          </p:nvPr>
        </p:nvGraphicFramePr>
        <p:xfrm>
          <a:off x="5617725" y="1683658"/>
          <a:ext cx="4629362" cy="333828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itle 4"/>
          <p:cNvSpPr>
            <a:spLocks noGrp="1"/>
          </p:cNvSpPr>
          <p:nvPr>
            <p:ph type="title"/>
          </p:nvPr>
        </p:nvSpPr>
        <p:spPr>
          <a:xfrm>
            <a:off x="1039045" y="2480256"/>
            <a:ext cx="3429924" cy="1600200"/>
          </a:xfrm>
        </p:spPr>
        <p:txBody>
          <a:bodyPr/>
          <a:lstStyle/>
          <a:p>
            <a:r>
              <a:rPr lang="en-US" sz="3600" b="1" dirty="0" smtClean="0">
                <a:latin typeface="Times New Roman" panose="02020603050405020304" pitchFamily="18" charset="0"/>
                <a:cs typeface="Times New Roman" panose="02020603050405020304" pitchFamily="18" charset="0"/>
              </a:rPr>
              <a:t>Ideas behind Smart Factory</a:t>
            </a:r>
            <a:endParaRPr lang="en-US" sz="3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0325859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600" b="1" dirty="0" smtClean="0">
                <a:latin typeface="Times New Roman" panose="02020603050405020304" pitchFamily="18" charset="0"/>
                <a:cs typeface="Times New Roman" panose="02020603050405020304" pitchFamily="18" charset="0"/>
              </a:rPr>
              <a:t>  Advantages  &amp; Disadvantages</a:t>
            </a:r>
            <a:endParaRPr lang="en-US" sz="3600" b="1" dirty="0">
              <a:latin typeface="Times New Roman" panose="02020603050405020304" pitchFamily="18" charset="0"/>
              <a:cs typeface="Times New Roman" panose="02020603050405020304" pitchFamily="18" charset="0"/>
            </a:endParaRPr>
          </a:p>
        </p:txBody>
      </p:sp>
      <p:sp>
        <p:nvSpPr>
          <p:cNvPr id="5" name="Text Placeholder 4"/>
          <p:cNvSpPr>
            <a:spLocks noGrp="1"/>
          </p:cNvSpPr>
          <p:nvPr>
            <p:ph type="body" idx="1"/>
          </p:nvPr>
        </p:nvSpPr>
        <p:spPr>
          <a:xfrm>
            <a:off x="699841" y="2608897"/>
            <a:ext cx="3141878" cy="576262"/>
          </a:xfrm>
        </p:spPr>
        <p:txBody>
          <a:bodyPr/>
          <a:lstStyle/>
          <a:p>
            <a:r>
              <a:rPr lang="en-US" b="1" dirty="0" smtClean="0"/>
              <a:t>Advantages</a:t>
            </a:r>
            <a:endParaRPr lang="en-US" b="1" dirty="0"/>
          </a:p>
        </p:txBody>
      </p:sp>
      <p:sp>
        <p:nvSpPr>
          <p:cNvPr id="8" name="Text Placeholder 7"/>
          <p:cNvSpPr>
            <a:spLocks noGrp="1"/>
          </p:cNvSpPr>
          <p:nvPr>
            <p:ph type="body" sz="half" idx="15"/>
          </p:nvPr>
        </p:nvSpPr>
        <p:spPr>
          <a:xfrm>
            <a:off x="699841" y="3532888"/>
            <a:ext cx="3631483" cy="2847293"/>
          </a:xfrm>
        </p:spPr>
        <p:txBody>
          <a:bodyPr>
            <a:normAutofit/>
          </a:bodyPr>
          <a:lstStyle/>
          <a:p>
            <a:pPr marL="342900" indent="-342900">
              <a:buAutoNum type="arabicParenBoth"/>
            </a:pPr>
            <a:r>
              <a:rPr lang="en-US" sz="1800" dirty="0" smtClean="0"/>
              <a:t>Job Creation;</a:t>
            </a:r>
          </a:p>
          <a:p>
            <a:pPr marL="342900" indent="-342900">
              <a:buAutoNum type="arabicParenBoth"/>
            </a:pPr>
            <a:r>
              <a:rPr lang="en-US" sz="1800" dirty="0" smtClean="0"/>
              <a:t>Economic Growth;</a:t>
            </a:r>
          </a:p>
          <a:p>
            <a:pPr marL="342900" indent="-342900">
              <a:buAutoNum type="arabicParenBoth"/>
            </a:pPr>
            <a:r>
              <a:rPr lang="en-US" sz="1800" dirty="0" smtClean="0"/>
              <a:t>Global Trade;</a:t>
            </a:r>
          </a:p>
          <a:p>
            <a:pPr marL="342900" indent="-342900">
              <a:buAutoNum type="arabicParenBoth"/>
            </a:pPr>
            <a:r>
              <a:rPr lang="en-US" sz="1800" dirty="0" smtClean="0"/>
              <a:t>Technological Advancements.</a:t>
            </a:r>
            <a:endParaRPr lang="en-US" sz="1800" dirty="0"/>
          </a:p>
        </p:txBody>
      </p:sp>
      <p:sp>
        <p:nvSpPr>
          <p:cNvPr id="6" name="Text Placeholder 5"/>
          <p:cNvSpPr>
            <a:spLocks noGrp="1"/>
          </p:cNvSpPr>
          <p:nvPr>
            <p:ph type="body" sz="quarter" idx="3"/>
          </p:nvPr>
        </p:nvSpPr>
        <p:spPr>
          <a:xfrm>
            <a:off x="7936814" y="2557637"/>
            <a:ext cx="3147009" cy="576262"/>
          </a:xfrm>
        </p:spPr>
        <p:txBody>
          <a:bodyPr/>
          <a:lstStyle/>
          <a:p>
            <a:r>
              <a:rPr lang="en-US" b="1" dirty="0"/>
              <a:t>D</a:t>
            </a:r>
            <a:r>
              <a:rPr lang="en-US" b="1" dirty="0" smtClean="0"/>
              <a:t>isadvantages</a:t>
            </a:r>
            <a:endParaRPr lang="en-US" b="1" dirty="0"/>
          </a:p>
        </p:txBody>
      </p:sp>
      <p:sp>
        <p:nvSpPr>
          <p:cNvPr id="9" name="Text Placeholder 8"/>
          <p:cNvSpPr>
            <a:spLocks noGrp="1"/>
          </p:cNvSpPr>
          <p:nvPr>
            <p:ph type="body" sz="half" idx="16"/>
          </p:nvPr>
        </p:nvSpPr>
        <p:spPr>
          <a:xfrm>
            <a:off x="7936814" y="3532888"/>
            <a:ext cx="3147009" cy="2847293"/>
          </a:xfrm>
        </p:spPr>
        <p:txBody>
          <a:bodyPr>
            <a:normAutofit/>
          </a:bodyPr>
          <a:lstStyle/>
          <a:p>
            <a:pPr marL="342900" indent="-342900">
              <a:buAutoNum type="arabicParenBoth"/>
            </a:pPr>
            <a:r>
              <a:rPr lang="en-US" sz="1800" dirty="0" smtClean="0"/>
              <a:t>Exploitation of Labor;</a:t>
            </a:r>
          </a:p>
          <a:p>
            <a:pPr marL="342900" indent="-342900">
              <a:buAutoNum type="arabicParenBoth"/>
            </a:pPr>
            <a:r>
              <a:rPr lang="en-US" sz="1800" dirty="0" smtClean="0"/>
              <a:t>Environmental Impact;</a:t>
            </a:r>
          </a:p>
          <a:p>
            <a:pPr marL="342900" indent="-342900">
              <a:buAutoNum type="arabicParenBoth"/>
            </a:pPr>
            <a:r>
              <a:rPr lang="en-US" sz="1800" dirty="0" smtClean="0"/>
              <a:t>Fast Fashion Culture;</a:t>
            </a:r>
          </a:p>
          <a:p>
            <a:pPr marL="342900" indent="-342900">
              <a:buAutoNum type="arabicParenBoth"/>
            </a:pPr>
            <a:r>
              <a:rPr lang="en-US" sz="1800" dirty="0" smtClean="0"/>
              <a:t>Health &amp; Safety Risks.</a:t>
            </a:r>
            <a:endParaRPr lang="en-US" sz="1800" dirty="0"/>
          </a:p>
        </p:txBody>
      </p:sp>
      <p:pic>
        <p:nvPicPr>
          <p:cNvPr id="11" name="Picture 10"/>
          <p:cNvPicPr>
            <a:picLocks noChangeAspect="1"/>
          </p:cNvPicPr>
          <p:nvPr/>
        </p:nvPicPr>
        <p:blipFill>
          <a:blip r:embed="rId2"/>
          <a:stretch>
            <a:fillRect/>
          </a:stretch>
        </p:blipFill>
        <p:spPr>
          <a:xfrm>
            <a:off x="4331324" y="2608897"/>
            <a:ext cx="3447516" cy="1808557"/>
          </a:xfrm>
          <a:prstGeom prst="rect">
            <a:avLst/>
          </a:prstGeom>
        </p:spPr>
      </p:pic>
      <p:pic>
        <p:nvPicPr>
          <p:cNvPr id="12" name="Picture 11"/>
          <p:cNvPicPr>
            <a:picLocks noChangeAspect="1"/>
          </p:cNvPicPr>
          <p:nvPr/>
        </p:nvPicPr>
        <p:blipFill rotWithShape="1">
          <a:blip r:embed="rId3"/>
          <a:srcRect b="11396"/>
          <a:stretch/>
        </p:blipFill>
        <p:spPr>
          <a:xfrm>
            <a:off x="4331324" y="4610636"/>
            <a:ext cx="3447516" cy="1769545"/>
          </a:xfrm>
          <a:prstGeom prst="rect">
            <a:avLst/>
          </a:prstGeom>
        </p:spPr>
      </p:pic>
    </p:spTree>
    <p:extLst>
      <p:ext uri="{BB962C8B-B14F-4D97-AF65-F5344CB8AC3E}">
        <p14:creationId xmlns:p14="http://schemas.microsoft.com/office/powerpoint/2010/main" val="49016837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pPr algn="ctr"/>
            <a:r>
              <a:rPr lang="en-US" sz="4800" dirty="0" smtClean="0">
                <a:latin typeface="Times New Roman" panose="02020603050405020304" pitchFamily="18" charset="0"/>
                <a:cs typeface="Times New Roman" panose="02020603050405020304" pitchFamily="18" charset="0"/>
              </a:rPr>
              <a:t>Conclusion</a:t>
            </a:r>
            <a:endParaRPr lang="en-US" sz="4800" dirty="0">
              <a:latin typeface="Times New Roman" panose="02020603050405020304" pitchFamily="18" charset="0"/>
              <a:cs typeface="Times New Roman" panose="02020603050405020304" pitchFamily="18" charset="0"/>
            </a:endParaRPr>
          </a:p>
        </p:txBody>
      </p:sp>
      <p:sp>
        <p:nvSpPr>
          <p:cNvPr id="10" name="Text Placeholder 9"/>
          <p:cNvSpPr>
            <a:spLocks noGrp="1"/>
          </p:cNvSpPr>
          <p:nvPr>
            <p:ph idx="1"/>
          </p:nvPr>
        </p:nvSpPr>
        <p:spPr>
          <a:xfrm>
            <a:off x="1423979" y="3013989"/>
            <a:ext cx="8825659" cy="2748183"/>
          </a:xfrm>
        </p:spPr>
        <p:txBody>
          <a:bodyPr>
            <a:normAutofit/>
          </a:bodyPr>
          <a:lstStyle/>
          <a:p>
            <a:pPr algn="just"/>
            <a:r>
              <a:rPr lang="en-US" sz="2000" dirty="0">
                <a:solidFill>
                  <a:schemeClr val="accent2">
                    <a:lumMod val="75000"/>
                  </a:schemeClr>
                </a:solidFill>
              </a:rPr>
              <a:t>Bangladeshis are recognized all over the world for their fashion; the fashion statement is not only limited to celebrities but applies for the common masses as well. For the garment industry in Bangladesh, industrialization has proved to be a blessing. Complying with the changing tastes of people and evolving market trends, the garment manufactures in Bangladesh are continuously striving to be innovative. Bangladesh is engaged in heavy export of garments to the international markets.</a:t>
            </a:r>
          </a:p>
          <a:p>
            <a:pPr algn="just"/>
            <a:endParaRPr lang="en-US" dirty="0"/>
          </a:p>
        </p:txBody>
      </p:sp>
    </p:spTree>
    <p:extLst>
      <p:ext uri="{BB962C8B-B14F-4D97-AF65-F5344CB8AC3E}">
        <p14:creationId xmlns:p14="http://schemas.microsoft.com/office/powerpoint/2010/main" val="53500841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7799" y="3029192"/>
            <a:ext cx="9225418" cy="3026535"/>
          </a:xfrm>
        </p:spPr>
        <p:txBody>
          <a:bodyPr/>
          <a:lstStyle/>
          <a:p>
            <a:r>
              <a:rPr lang="en-US" sz="3600" b="1" dirty="0" smtClean="0">
                <a:latin typeface="Times New Roman" panose="02020603050405020304" pitchFamily="18" charset="0"/>
                <a:cs typeface="Times New Roman" panose="02020603050405020304" pitchFamily="18" charset="0"/>
              </a:rPr>
              <a:t>Supervised By</a:t>
            </a:r>
            <a:r>
              <a:rPr lang="en-US" dirty="0" smtClean="0"/>
              <a:t/>
            </a:r>
            <a:br>
              <a:rPr lang="en-US" dirty="0" smtClean="0"/>
            </a:br>
            <a:r>
              <a:rPr lang="en-US" sz="2800" b="1" dirty="0" smtClean="0">
                <a:solidFill>
                  <a:schemeClr val="accent1">
                    <a:lumMod val="60000"/>
                    <a:lumOff val="40000"/>
                  </a:schemeClr>
                </a:solidFill>
                <a:latin typeface="Times New Roman" panose="02020603050405020304" pitchFamily="18" charset="0"/>
                <a:cs typeface="Times New Roman" panose="02020603050405020304" pitchFamily="18" charset="0"/>
              </a:rPr>
              <a:t>Dr. Tania Islam</a:t>
            </a:r>
            <a:r>
              <a:rPr lang="en-US" sz="2800" dirty="0" smtClean="0">
                <a:solidFill>
                  <a:schemeClr val="accent1">
                    <a:lumMod val="60000"/>
                    <a:lumOff val="40000"/>
                  </a:schemeClr>
                </a:solidFill>
                <a:latin typeface="Times New Roman" panose="02020603050405020304" pitchFamily="18" charset="0"/>
                <a:cs typeface="Times New Roman" panose="02020603050405020304" pitchFamily="18" charset="0"/>
              </a:rPr>
              <a:t/>
            </a:r>
            <a:br>
              <a:rPr lang="en-US" sz="2800" dirty="0" smtClean="0">
                <a:solidFill>
                  <a:schemeClr val="accent1">
                    <a:lumMod val="60000"/>
                    <a:lumOff val="40000"/>
                  </a:schemeClr>
                </a:solidFill>
                <a:latin typeface="Times New Roman" panose="02020603050405020304" pitchFamily="18" charset="0"/>
                <a:cs typeface="Times New Roman" panose="02020603050405020304" pitchFamily="18" charset="0"/>
              </a:rPr>
            </a:br>
            <a:r>
              <a:rPr lang="en-US" sz="2800" dirty="0" smtClean="0">
                <a:solidFill>
                  <a:schemeClr val="accent1">
                    <a:lumMod val="60000"/>
                    <a:lumOff val="40000"/>
                  </a:schemeClr>
                </a:solidFill>
                <a:latin typeface="Times New Roman" panose="02020603050405020304" pitchFamily="18" charset="0"/>
                <a:cs typeface="Times New Roman" panose="02020603050405020304" pitchFamily="18" charset="0"/>
              </a:rPr>
              <a:t>Assistant Professor</a:t>
            </a:r>
            <a:br>
              <a:rPr lang="en-US" sz="2800" dirty="0" smtClean="0">
                <a:solidFill>
                  <a:schemeClr val="accent1">
                    <a:lumMod val="60000"/>
                    <a:lumOff val="40000"/>
                  </a:schemeClr>
                </a:solidFill>
                <a:latin typeface="Times New Roman" panose="02020603050405020304" pitchFamily="18" charset="0"/>
                <a:cs typeface="Times New Roman" panose="02020603050405020304" pitchFamily="18" charset="0"/>
              </a:rPr>
            </a:br>
            <a:r>
              <a:rPr lang="en-US" sz="2800" dirty="0" smtClean="0">
                <a:solidFill>
                  <a:schemeClr val="accent1">
                    <a:lumMod val="60000"/>
                    <a:lumOff val="40000"/>
                  </a:schemeClr>
                </a:solidFill>
                <a:latin typeface="Times New Roman" panose="02020603050405020304" pitchFamily="18" charset="0"/>
                <a:cs typeface="Times New Roman" panose="02020603050405020304" pitchFamily="18" charset="0"/>
              </a:rPr>
              <a:t>Department of Computer Science  &amp; Engineering</a:t>
            </a:r>
            <a:br>
              <a:rPr lang="en-US" sz="2800" dirty="0" smtClean="0">
                <a:solidFill>
                  <a:schemeClr val="accent1">
                    <a:lumMod val="60000"/>
                    <a:lumOff val="40000"/>
                  </a:schemeClr>
                </a:solidFill>
                <a:latin typeface="Times New Roman" panose="02020603050405020304" pitchFamily="18" charset="0"/>
                <a:cs typeface="Times New Roman" panose="02020603050405020304" pitchFamily="18" charset="0"/>
              </a:rPr>
            </a:br>
            <a:r>
              <a:rPr lang="en-US" sz="2800" dirty="0" smtClean="0">
                <a:solidFill>
                  <a:schemeClr val="accent1">
                    <a:lumMod val="60000"/>
                    <a:lumOff val="40000"/>
                  </a:schemeClr>
                </a:solidFill>
                <a:latin typeface="Times New Roman" panose="02020603050405020304" pitchFamily="18" charset="0"/>
                <a:cs typeface="Times New Roman" panose="02020603050405020304" pitchFamily="18" charset="0"/>
              </a:rPr>
              <a:t>University of Barishal </a:t>
            </a:r>
            <a:endParaRPr lang="en-US" sz="2800" dirty="0">
              <a:solidFill>
                <a:schemeClr val="accent1">
                  <a:lumMod val="60000"/>
                  <a:lumOff val="4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5954318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24,100+ Thank You Banner Stock Photos, Pictures &amp; Royalty-Free Images -  iStock | Thank you banner vector, Holding thank you bann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64680" y="3103810"/>
            <a:ext cx="7597506" cy="2781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4079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xit" presetSubtype="0" fill="hold" nodeType="clickEffect">
                                  <p:stCondLst>
                                    <p:cond delay="0"/>
                                  </p:stCondLst>
                                  <p:childTnLst>
                                    <p:animEffect transition="out" filter="wipe(down)">
                                      <p:cBhvr>
                                        <p:cTn id="6" dur="180" accel="50000">
                                          <p:stCondLst>
                                            <p:cond delay="1820"/>
                                          </p:stCondLst>
                                        </p:cTn>
                                        <p:tgtEl>
                                          <p:spTgt spid="4098"/>
                                        </p:tgtEl>
                                      </p:cBhvr>
                                    </p:animEffect>
                                    <p:anim calcmode="lin" valueType="num">
                                      <p:cBhvr>
                                        <p:cTn id="7" dur="1822" tmFilter="0,0; 0.14,0.31; 0.43,0.73; 0.71,0.91; 1.0,1.0">
                                          <p:stCondLst>
                                            <p:cond delay="0"/>
                                          </p:stCondLst>
                                        </p:cTn>
                                        <p:tgtEl>
                                          <p:spTgt spid="4098"/>
                                        </p:tgtEl>
                                        <p:attrNameLst>
                                          <p:attrName>ppt_x</p:attrName>
                                        </p:attrNameLst>
                                      </p:cBhvr>
                                      <p:tavLst>
                                        <p:tav tm="0">
                                          <p:val>
                                            <p:strVal val="ppt_x"/>
                                          </p:val>
                                        </p:tav>
                                        <p:tav tm="100000">
                                          <p:val>
                                            <p:strVal val="#ppt_x+0.25"/>
                                          </p:val>
                                        </p:tav>
                                      </p:tavLst>
                                    </p:anim>
                                    <p:anim calcmode="lin" valueType="num">
                                      <p:cBhvr>
                                        <p:cTn id="8" dur="178">
                                          <p:stCondLst>
                                            <p:cond delay="1822"/>
                                          </p:stCondLst>
                                        </p:cTn>
                                        <p:tgtEl>
                                          <p:spTgt spid="4098"/>
                                        </p:tgtEl>
                                        <p:attrNameLst>
                                          <p:attrName>ppt_x</p:attrName>
                                        </p:attrNameLst>
                                      </p:cBhvr>
                                      <p:tavLst>
                                        <p:tav tm="0">
                                          <p:val>
                                            <p:strVal val="ppt_x"/>
                                          </p:val>
                                        </p:tav>
                                        <p:tav tm="100000">
                                          <p:val>
                                            <p:strVal val="ppt_x"/>
                                          </p:val>
                                        </p:tav>
                                      </p:tavLst>
                                    </p:anim>
                                    <p:anim calcmode="lin" valueType="num">
                                      <p:cBhvr>
                                        <p:cTn id="9" dur="664" tmFilter="0.0,0.0;0.25,0.07;0.50,0.2;0.75,0.467;1.0,1.0">
                                          <p:stCondLst>
                                            <p:cond delay="0"/>
                                          </p:stCondLst>
                                        </p:cTn>
                                        <p:tgtEl>
                                          <p:spTgt spid="4098"/>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0" dur="664" tmFilter="0, 0; 0.125,0.2665; 0.25,0.4; 0.375,0.465; 0.5,0.5;  0.625,0.535; 0.75,0.6; 0.875,0.7335; 1,1">
                                          <p:stCondLst>
                                            <p:cond delay="664"/>
                                          </p:stCondLst>
                                        </p:cTn>
                                        <p:tgtEl>
                                          <p:spTgt spid="4098"/>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1" dur="332" tmFilter="0, 0; 0.125,0.2665; 0.25,0.4; 0.375,0.465; 0.5,0.5;  0.625,0.535; 0.75,0.6; 0.875,0.7335; 1,1">
                                          <p:stCondLst>
                                            <p:cond delay="1324"/>
                                          </p:stCondLst>
                                        </p:cTn>
                                        <p:tgtEl>
                                          <p:spTgt spid="4098"/>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2" dur="164" tmFilter="0, 0; 0.125,0.2665; 0.25,0.4; 0.375,0.465; 0.5,0.5;  0.625,0.535; 0.75,0.6; 0.875,0.7335; 1,1">
                                          <p:stCondLst>
                                            <p:cond delay="1656"/>
                                          </p:stCondLst>
                                        </p:cTn>
                                        <p:tgtEl>
                                          <p:spTgt spid="4098"/>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3" dur="180" accel="50000">
                                          <p:stCondLst>
                                            <p:cond delay="1820"/>
                                          </p:stCondLst>
                                        </p:cTn>
                                        <p:tgtEl>
                                          <p:spTgt spid="4098"/>
                                        </p:tgtEl>
                                        <p:attrNameLst>
                                          <p:attrName>ppt_y</p:attrName>
                                        </p:attrNameLst>
                                      </p:cBhvr>
                                      <p:tavLst>
                                        <p:tav tm="0">
                                          <p:val>
                                            <p:strVal val="ppt_y"/>
                                          </p:val>
                                        </p:tav>
                                        <p:tav tm="100000">
                                          <p:val>
                                            <p:strVal val="ppt_y+ppt_h"/>
                                          </p:val>
                                        </p:tav>
                                      </p:tavLst>
                                    </p:anim>
                                    <p:animScale>
                                      <p:cBhvr>
                                        <p:cTn id="14" dur="26">
                                          <p:stCondLst>
                                            <p:cond delay="620"/>
                                          </p:stCondLst>
                                        </p:cTn>
                                        <p:tgtEl>
                                          <p:spTgt spid="4098"/>
                                        </p:tgtEl>
                                      </p:cBhvr>
                                      <p:to x="100000" y="60000"/>
                                    </p:animScale>
                                    <p:animScale>
                                      <p:cBhvr>
                                        <p:cTn id="15" dur="166" decel="50000">
                                          <p:stCondLst>
                                            <p:cond delay="646"/>
                                          </p:stCondLst>
                                        </p:cTn>
                                        <p:tgtEl>
                                          <p:spTgt spid="4098"/>
                                        </p:tgtEl>
                                      </p:cBhvr>
                                      <p:to x="100000" y="100000"/>
                                    </p:animScale>
                                    <p:animScale>
                                      <p:cBhvr>
                                        <p:cTn id="16" dur="26">
                                          <p:stCondLst>
                                            <p:cond delay="1312"/>
                                          </p:stCondLst>
                                        </p:cTn>
                                        <p:tgtEl>
                                          <p:spTgt spid="4098"/>
                                        </p:tgtEl>
                                      </p:cBhvr>
                                      <p:to x="100000" y="80000"/>
                                    </p:animScale>
                                    <p:animScale>
                                      <p:cBhvr>
                                        <p:cTn id="17" dur="166" decel="50000">
                                          <p:stCondLst>
                                            <p:cond delay="1338"/>
                                          </p:stCondLst>
                                        </p:cTn>
                                        <p:tgtEl>
                                          <p:spTgt spid="4098"/>
                                        </p:tgtEl>
                                      </p:cBhvr>
                                      <p:to x="100000" y="100000"/>
                                    </p:animScale>
                                    <p:animScale>
                                      <p:cBhvr>
                                        <p:cTn id="18" dur="26">
                                          <p:stCondLst>
                                            <p:cond delay="1642"/>
                                          </p:stCondLst>
                                        </p:cTn>
                                        <p:tgtEl>
                                          <p:spTgt spid="4098"/>
                                        </p:tgtEl>
                                      </p:cBhvr>
                                      <p:to x="100000" y="90000"/>
                                    </p:animScale>
                                    <p:animScale>
                                      <p:cBhvr>
                                        <p:cTn id="19" dur="166" decel="50000">
                                          <p:stCondLst>
                                            <p:cond delay="1668"/>
                                          </p:stCondLst>
                                        </p:cTn>
                                        <p:tgtEl>
                                          <p:spTgt spid="4098"/>
                                        </p:tgtEl>
                                      </p:cBhvr>
                                      <p:to x="100000" y="100000"/>
                                    </p:animScale>
                                    <p:animScale>
                                      <p:cBhvr>
                                        <p:cTn id="20" dur="26">
                                          <p:stCondLst>
                                            <p:cond delay="1808"/>
                                          </p:stCondLst>
                                        </p:cTn>
                                        <p:tgtEl>
                                          <p:spTgt spid="4098"/>
                                        </p:tgtEl>
                                      </p:cBhvr>
                                      <p:to x="100000" y="95000"/>
                                    </p:animScale>
                                    <p:animScale>
                                      <p:cBhvr>
                                        <p:cTn id="21" dur="166" decel="50000">
                                          <p:stCondLst>
                                            <p:cond delay="1834"/>
                                          </p:stCondLst>
                                        </p:cTn>
                                        <p:tgtEl>
                                          <p:spTgt spid="4098"/>
                                        </p:tgtEl>
                                      </p:cBhvr>
                                      <p:to x="100000" y="100000"/>
                                    </p:animScale>
                                    <p:set>
                                      <p:cBhvr>
                                        <p:cTn id="22" dur="1" fill="hold">
                                          <p:stCondLst>
                                            <p:cond delay="1999"/>
                                          </p:stCondLst>
                                        </p:cTn>
                                        <p:tgtEl>
                                          <p:spTgt spid="409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5121" y="3478524"/>
            <a:ext cx="9238297" cy="2640167"/>
          </a:xfrm>
        </p:spPr>
        <p:txBody>
          <a:bodyPr/>
          <a:lstStyle/>
          <a:p>
            <a:r>
              <a:rPr lang="en-US" sz="3600" b="1" dirty="0" smtClean="0">
                <a:latin typeface="Times New Roman" panose="02020603050405020304" pitchFamily="18" charset="0"/>
                <a:cs typeface="Times New Roman" panose="02020603050405020304" pitchFamily="18" charset="0"/>
              </a:rPr>
              <a:t>Prepared By</a:t>
            </a:r>
            <a:r>
              <a:rPr lang="en-US" dirty="0" smtClean="0"/>
              <a:t/>
            </a:r>
            <a:br>
              <a:rPr lang="en-US" dirty="0" smtClean="0"/>
            </a:br>
            <a:r>
              <a:rPr lang="en-US" sz="2800" b="1" dirty="0" smtClean="0">
                <a:solidFill>
                  <a:schemeClr val="accent1">
                    <a:lumMod val="60000"/>
                    <a:lumOff val="40000"/>
                  </a:schemeClr>
                </a:solidFill>
                <a:latin typeface="Times New Roman" panose="02020603050405020304" pitchFamily="18" charset="0"/>
                <a:cs typeface="Times New Roman" panose="02020603050405020304" pitchFamily="18" charset="0"/>
              </a:rPr>
              <a:t>Israt Jahan Mislu</a:t>
            </a:r>
            <a:r>
              <a:rPr lang="en-US" sz="2800" dirty="0" smtClean="0">
                <a:solidFill>
                  <a:schemeClr val="accent1">
                    <a:lumMod val="60000"/>
                    <a:lumOff val="40000"/>
                  </a:schemeClr>
                </a:solidFill>
                <a:latin typeface="Times New Roman" panose="02020603050405020304" pitchFamily="18" charset="0"/>
                <a:cs typeface="Times New Roman" panose="02020603050405020304" pitchFamily="18" charset="0"/>
              </a:rPr>
              <a:t/>
            </a:r>
            <a:br>
              <a:rPr lang="en-US" sz="2800" dirty="0" smtClean="0">
                <a:solidFill>
                  <a:schemeClr val="accent1">
                    <a:lumMod val="60000"/>
                    <a:lumOff val="40000"/>
                  </a:schemeClr>
                </a:solidFill>
                <a:latin typeface="Times New Roman" panose="02020603050405020304" pitchFamily="18" charset="0"/>
                <a:cs typeface="Times New Roman" panose="02020603050405020304" pitchFamily="18" charset="0"/>
              </a:rPr>
            </a:br>
            <a:r>
              <a:rPr lang="en-US" sz="2800" dirty="0" smtClean="0">
                <a:solidFill>
                  <a:schemeClr val="accent1">
                    <a:lumMod val="60000"/>
                    <a:lumOff val="40000"/>
                  </a:schemeClr>
                </a:solidFill>
                <a:latin typeface="Times New Roman" panose="02020603050405020304" pitchFamily="18" charset="0"/>
                <a:cs typeface="Times New Roman" panose="02020603050405020304" pitchFamily="18" charset="0"/>
              </a:rPr>
              <a:t>Batch: 65, Roll: 05(4</a:t>
            </a:r>
            <a:r>
              <a:rPr lang="en-US" sz="2800" baseline="30000" dirty="0" smtClean="0">
                <a:solidFill>
                  <a:schemeClr val="accent1">
                    <a:lumMod val="60000"/>
                    <a:lumOff val="40000"/>
                  </a:schemeClr>
                </a:solidFill>
                <a:latin typeface="Times New Roman" panose="02020603050405020304" pitchFamily="18" charset="0"/>
                <a:cs typeface="Times New Roman" panose="02020603050405020304" pitchFamily="18" charset="0"/>
              </a:rPr>
              <a:t>th</a:t>
            </a:r>
            <a:r>
              <a:rPr lang="en-US" sz="2800" dirty="0" smtClean="0">
                <a:solidFill>
                  <a:schemeClr val="accent1">
                    <a:lumMod val="60000"/>
                    <a:lumOff val="40000"/>
                  </a:schemeClr>
                </a:solidFill>
                <a:latin typeface="Times New Roman" panose="02020603050405020304" pitchFamily="18" charset="0"/>
                <a:cs typeface="Times New Roman" panose="02020603050405020304" pitchFamily="18" charset="0"/>
              </a:rPr>
              <a:t> Phase)</a:t>
            </a:r>
            <a:br>
              <a:rPr lang="en-US" sz="2800" dirty="0" smtClean="0">
                <a:solidFill>
                  <a:schemeClr val="accent1">
                    <a:lumMod val="60000"/>
                    <a:lumOff val="40000"/>
                  </a:schemeClr>
                </a:solidFill>
                <a:latin typeface="Times New Roman" panose="02020603050405020304" pitchFamily="18" charset="0"/>
                <a:cs typeface="Times New Roman" panose="02020603050405020304" pitchFamily="18" charset="0"/>
              </a:rPr>
            </a:br>
            <a:r>
              <a:rPr lang="en-US" sz="2800" dirty="0" smtClean="0">
                <a:solidFill>
                  <a:schemeClr val="accent1">
                    <a:lumMod val="60000"/>
                    <a:lumOff val="40000"/>
                  </a:schemeClr>
                </a:solidFill>
                <a:latin typeface="Times New Roman" panose="02020603050405020304" pitchFamily="18" charset="0"/>
                <a:cs typeface="Times New Roman" panose="02020603050405020304" pitchFamily="18" charset="0"/>
              </a:rPr>
              <a:t>Course Name: Computer Fundamentals &amp; Office Application</a:t>
            </a:r>
            <a:endParaRPr lang="en-US" sz="2800" dirty="0">
              <a:solidFill>
                <a:schemeClr val="accent1">
                  <a:lumMod val="60000"/>
                  <a:lumOff val="4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4388894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28451" y="850006"/>
            <a:ext cx="7358295" cy="4753850"/>
          </a:xfrm>
        </p:spPr>
        <p:txBody>
          <a:bodyPr/>
          <a:lstStyle/>
          <a:p>
            <a:r>
              <a:rPr lang="en-US" b="1" u="sng" dirty="0" smtClean="0">
                <a:latin typeface="Times New Roman" panose="02020603050405020304" pitchFamily="18" charset="0"/>
                <a:cs typeface="Times New Roman" panose="02020603050405020304" pitchFamily="18" charset="0"/>
              </a:rPr>
              <a:t/>
            </a:r>
            <a:br>
              <a:rPr lang="en-US" b="1" u="sng" dirty="0" smtClean="0">
                <a:latin typeface="Times New Roman" panose="02020603050405020304" pitchFamily="18" charset="0"/>
                <a:cs typeface="Times New Roman" panose="02020603050405020304" pitchFamily="18" charset="0"/>
              </a:rPr>
            </a:br>
            <a:r>
              <a:rPr lang="en-US" b="1" u="sng" dirty="0" smtClean="0">
                <a:latin typeface="Times New Roman" panose="02020603050405020304" pitchFamily="18" charset="0"/>
                <a:cs typeface="Times New Roman" panose="02020603050405020304" pitchFamily="18" charset="0"/>
              </a:rPr>
              <a:t>TOPIC:</a:t>
            </a:r>
            <a:r>
              <a:rPr lang="en-US" b="1" dirty="0">
                <a:latin typeface="Times New Roman" panose="02020603050405020304" pitchFamily="18" charset="0"/>
                <a:cs typeface="Times New Roman" panose="02020603050405020304" pitchFamily="18" charset="0"/>
              </a:rPr>
              <a:t/>
            </a:r>
            <a:br>
              <a:rPr lang="en-US" b="1" dirty="0">
                <a:latin typeface="Times New Roman" panose="02020603050405020304" pitchFamily="18" charset="0"/>
                <a:cs typeface="Times New Roman" panose="02020603050405020304" pitchFamily="18" charset="0"/>
              </a:rPr>
            </a:br>
            <a:r>
              <a:rPr lang="en-US" b="1" dirty="0" smtClean="0">
                <a:latin typeface="Times New Roman" panose="02020603050405020304" pitchFamily="18" charset="0"/>
                <a:cs typeface="Times New Roman" panose="02020603050405020304" pitchFamily="18" charset="0"/>
              </a:rPr>
              <a:t/>
            </a:r>
            <a:br>
              <a:rPr lang="en-US" b="1" dirty="0" smtClean="0">
                <a:latin typeface="Times New Roman" panose="02020603050405020304" pitchFamily="18" charset="0"/>
                <a:cs typeface="Times New Roman" panose="02020603050405020304" pitchFamily="18" charset="0"/>
              </a:rPr>
            </a:br>
            <a:r>
              <a:rPr lang="en-US" b="1" dirty="0" smtClean="0">
                <a:latin typeface="Times New Roman" panose="02020603050405020304" pitchFamily="18" charset="0"/>
                <a:cs typeface="Times New Roman" panose="02020603050405020304" pitchFamily="18" charset="0"/>
              </a:rPr>
              <a:t/>
            </a:r>
            <a:br>
              <a:rPr lang="en-US" b="1" dirty="0" smtClean="0">
                <a:latin typeface="Times New Roman" panose="02020603050405020304" pitchFamily="18" charset="0"/>
                <a:cs typeface="Times New Roman" panose="02020603050405020304" pitchFamily="18" charset="0"/>
              </a:rPr>
            </a:br>
            <a:r>
              <a:rPr lang="en-US" sz="4800" b="1" dirty="0" smtClean="0">
                <a:solidFill>
                  <a:schemeClr val="accent1">
                    <a:lumMod val="60000"/>
                    <a:lumOff val="40000"/>
                  </a:schemeClr>
                </a:solidFill>
                <a:latin typeface="Times New Roman" panose="02020603050405020304" pitchFamily="18" charset="0"/>
                <a:cs typeface="Times New Roman" panose="02020603050405020304" pitchFamily="18" charset="0"/>
              </a:rPr>
              <a:t>GARMENT </a:t>
            </a:r>
            <a:r>
              <a:rPr lang="en-US" sz="4800" b="1" dirty="0" smtClean="0">
                <a:solidFill>
                  <a:schemeClr val="accent1">
                    <a:lumMod val="60000"/>
                    <a:lumOff val="40000"/>
                  </a:schemeClr>
                </a:solidFill>
                <a:latin typeface="Times New Roman" panose="02020603050405020304" pitchFamily="18" charset="0"/>
                <a:cs typeface="Times New Roman" panose="02020603050405020304" pitchFamily="18" charset="0"/>
              </a:rPr>
              <a:t>INDUSTRY OF BANGLADESH</a:t>
            </a:r>
            <a:endParaRPr lang="en-US" sz="4800" b="1" dirty="0">
              <a:solidFill>
                <a:schemeClr val="accent1">
                  <a:lumMod val="60000"/>
                  <a:lumOff val="40000"/>
                </a:schemeClr>
              </a:solidFill>
              <a:latin typeface="Times New Roman" panose="02020603050405020304" pitchFamily="18" charset="0"/>
              <a:cs typeface="Times New Roman" panose="02020603050405020304" pitchFamily="18" charset="0"/>
            </a:endParaRPr>
          </a:p>
        </p:txBody>
      </p:sp>
      <p:pic>
        <p:nvPicPr>
          <p:cNvPr id="3074" name="Picture 2" descr="73 garment factories receive RSC's compliance certificate | The Daily Sta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69736" y="2292438"/>
            <a:ext cx="3541690" cy="17128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419471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latin typeface="Times New Roman" panose="02020603050405020304" pitchFamily="18" charset="0"/>
                <a:cs typeface="Times New Roman" panose="02020603050405020304" pitchFamily="18" charset="0"/>
              </a:rPr>
              <a:t>Contents</a:t>
            </a:r>
            <a:r>
              <a:rPr lang="en-US" b="1" dirty="0" smtClean="0">
                <a:latin typeface="Times New Roman" panose="02020603050405020304" pitchFamily="18" charset="0"/>
                <a:cs typeface="Times New Roman" panose="02020603050405020304" pitchFamily="18" charset="0"/>
              </a:rPr>
              <a:t> </a:t>
            </a:r>
            <a:r>
              <a:rPr lang="en-US" b="1" dirty="0" smtClean="0">
                <a:latin typeface="Times New Roman" panose="02020603050405020304" pitchFamily="18" charset="0"/>
                <a:cs typeface="Times New Roman" panose="02020603050405020304" pitchFamily="18" charset="0"/>
              </a:rPr>
              <a:t>to be covered</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484899" y="2583542"/>
            <a:ext cx="7383738" cy="3976915"/>
          </a:xfrm>
        </p:spPr>
        <p:txBody>
          <a:bodyPr>
            <a:normAutofit fontScale="47500" lnSpcReduction="20000"/>
          </a:bodyPr>
          <a:lstStyle/>
          <a:p>
            <a:pPr>
              <a:buFont typeface="Wingdings" panose="05000000000000000000" pitchFamily="2" charset="2"/>
              <a:buChar char="q"/>
            </a:pPr>
            <a:r>
              <a:rPr lang="en-US" sz="3800" dirty="0" smtClean="0"/>
              <a:t>Introduction</a:t>
            </a:r>
          </a:p>
          <a:p>
            <a:pPr>
              <a:buFont typeface="Wingdings" panose="05000000000000000000" pitchFamily="2" charset="2"/>
              <a:buChar char="q"/>
            </a:pPr>
            <a:r>
              <a:rPr lang="en-US" sz="3800" dirty="0" smtClean="0"/>
              <a:t>Background</a:t>
            </a:r>
          </a:p>
          <a:p>
            <a:pPr>
              <a:buFont typeface="Wingdings" panose="05000000000000000000" pitchFamily="2" charset="2"/>
              <a:buChar char="q"/>
            </a:pPr>
            <a:r>
              <a:rPr lang="en-US" sz="3800" dirty="0" smtClean="0"/>
              <a:t>Objective</a:t>
            </a:r>
          </a:p>
          <a:p>
            <a:pPr>
              <a:buFont typeface="Wingdings" panose="05000000000000000000" pitchFamily="2" charset="2"/>
              <a:buChar char="q"/>
            </a:pPr>
            <a:r>
              <a:rPr lang="en-US" sz="3800" dirty="0" smtClean="0"/>
              <a:t>Raw Materials</a:t>
            </a:r>
          </a:p>
          <a:p>
            <a:pPr>
              <a:buFont typeface="Wingdings" panose="05000000000000000000" pitchFamily="2" charset="2"/>
              <a:buChar char="q"/>
            </a:pPr>
            <a:r>
              <a:rPr lang="en-US" sz="3800" dirty="0" smtClean="0"/>
              <a:t>Mission</a:t>
            </a:r>
          </a:p>
          <a:p>
            <a:pPr>
              <a:buFont typeface="Wingdings" panose="05000000000000000000" pitchFamily="2" charset="2"/>
              <a:buChar char="q"/>
            </a:pPr>
            <a:r>
              <a:rPr lang="en-US" sz="3800" dirty="0" smtClean="0"/>
              <a:t>Data Presentation</a:t>
            </a:r>
          </a:p>
          <a:p>
            <a:pPr>
              <a:buFont typeface="Wingdings" panose="05000000000000000000" pitchFamily="2" charset="2"/>
              <a:buChar char="q"/>
            </a:pPr>
            <a:r>
              <a:rPr lang="en-US" sz="3800" dirty="0" smtClean="0"/>
              <a:t>Market Potential</a:t>
            </a:r>
          </a:p>
          <a:p>
            <a:pPr>
              <a:buFont typeface="Wingdings" panose="05000000000000000000" pitchFamily="2" charset="2"/>
              <a:buChar char="q"/>
            </a:pPr>
            <a:r>
              <a:rPr lang="en-US" sz="3800" dirty="0" smtClean="0"/>
              <a:t>Capacity Utilization</a:t>
            </a:r>
          </a:p>
          <a:p>
            <a:pPr>
              <a:buFont typeface="Wingdings" panose="05000000000000000000" pitchFamily="2" charset="2"/>
              <a:buChar char="q"/>
            </a:pPr>
            <a:r>
              <a:rPr lang="en-US" sz="3800" dirty="0" smtClean="0"/>
              <a:t>Ideas behind Smart Factory</a:t>
            </a:r>
          </a:p>
          <a:p>
            <a:pPr>
              <a:buFont typeface="Wingdings" panose="05000000000000000000" pitchFamily="2" charset="2"/>
              <a:buChar char="q"/>
            </a:pPr>
            <a:r>
              <a:rPr lang="en-US" sz="3800" dirty="0" smtClean="0"/>
              <a:t>Advantages  &amp; Disadvantages</a:t>
            </a:r>
          </a:p>
          <a:p>
            <a:pPr>
              <a:buFont typeface="Wingdings" panose="05000000000000000000" pitchFamily="2" charset="2"/>
              <a:buChar char="q"/>
            </a:pPr>
            <a:r>
              <a:rPr lang="en-US" sz="3800" dirty="0" smtClean="0"/>
              <a:t>Conclusion</a:t>
            </a:r>
          </a:p>
          <a:p>
            <a:pPr>
              <a:buFont typeface="Wingdings" panose="05000000000000000000" pitchFamily="2" charset="2"/>
              <a:buChar char="q"/>
            </a:pPr>
            <a:endParaRPr lang="en-US" sz="3800" dirty="0" smtClean="0"/>
          </a:p>
          <a:p>
            <a:endParaRPr lang="en-US" dirty="0"/>
          </a:p>
        </p:txBody>
      </p:sp>
    </p:spTree>
    <p:extLst>
      <p:ext uri="{BB962C8B-B14F-4D97-AF65-F5344CB8AC3E}">
        <p14:creationId xmlns:p14="http://schemas.microsoft.com/office/powerpoint/2010/main" val="35357997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4800" b="1" dirty="0" smtClean="0">
                <a:latin typeface="Times New Roman" panose="02020603050405020304" pitchFamily="18" charset="0"/>
                <a:cs typeface="Times New Roman" panose="02020603050405020304" pitchFamily="18" charset="0"/>
              </a:rPr>
              <a:t>Introduction</a:t>
            </a:r>
            <a:endParaRPr lang="en-US" sz="48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305609" y="2522688"/>
            <a:ext cx="8825659" cy="1785881"/>
          </a:xfrm>
        </p:spPr>
        <p:txBody>
          <a:bodyPr>
            <a:noAutofit/>
          </a:bodyPr>
          <a:lstStyle/>
          <a:p>
            <a:pPr algn="just"/>
            <a:r>
              <a:rPr lang="en-US" dirty="0">
                <a:cs typeface="Times New Roman" panose="02020603050405020304" pitchFamily="18" charset="0"/>
              </a:rPr>
              <a:t>Bangladesh is virtually located as a bridge between the emerging markets of South Asia and fastest growing markets of South East Asia and ASEAN countries. With the proposed concept of a "Bay of Bengal Growth Triangle" with its apex Chittagong port extending south-west to Calcutta, Madras and Colombo and the south-eastern arm extends through </a:t>
            </a:r>
            <a:r>
              <a:rPr lang="en-US" dirty="0" smtClean="0">
                <a:cs typeface="Times New Roman" panose="02020603050405020304" pitchFamily="18" charset="0"/>
              </a:rPr>
              <a:t>Yangon, </a:t>
            </a:r>
            <a:r>
              <a:rPr lang="en-US" dirty="0">
                <a:cs typeface="Times New Roman" panose="02020603050405020304" pitchFamily="18" charset="0"/>
              </a:rPr>
              <a:t>this region should have growing attention of the investment world. </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20715" y="4496832"/>
            <a:ext cx="3314725" cy="203410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9811" y="4496832"/>
            <a:ext cx="3385849" cy="203941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6201376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4800" b="1" dirty="0" smtClean="0">
                <a:latin typeface="Times New Roman" panose="02020603050405020304" pitchFamily="18" charset="0"/>
                <a:cs typeface="Times New Roman" panose="02020603050405020304" pitchFamily="18" charset="0"/>
              </a:rPr>
              <a:t>Background:</a:t>
            </a:r>
            <a:endParaRPr lang="en-US" sz="48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154954" y="2603500"/>
            <a:ext cx="8825659" cy="1746827"/>
          </a:xfrm>
        </p:spPr>
        <p:txBody>
          <a:bodyPr>
            <a:normAutofit/>
          </a:bodyPr>
          <a:lstStyle/>
          <a:p>
            <a:pPr algn="just"/>
            <a:r>
              <a:rPr lang="en-US" dirty="0"/>
              <a:t>The Bangladesh economy is helped by its big readymade garment (RMG) industry sector, which contributes more than two-thirds of the country’s trade. </a:t>
            </a:r>
            <a:endParaRPr lang="en-US" dirty="0" smtClean="0"/>
          </a:p>
          <a:p>
            <a:pPr algn="just"/>
            <a:r>
              <a:rPr lang="en-US" dirty="0"/>
              <a:t>This reflects the continued high growth of exports, increased flows of remittances, moderate growth in money supply as well as that of imports.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9237" y="4350327"/>
            <a:ext cx="6830291" cy="2382982"/>
          </a:xfrm>
          <a:prstGeom prst="rect">
            <a:avLst/>
          </a:prstGeom>
        </p:spPr>
      </p:pic>
    </p:spTree>
    <p:extLst>
      <p:ext uri="{BB962C8B-B14F-4D97-AF65-F5344CB8AC3E}">
        <p14:creationId xmlns:p14="http://schemas.microsoft.com/office/powerpoint/2010/main" val="159584368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pPr algn="ctr"/>
            <a:r>
              <a:rPr lang="en-US" sz="4800" b="1" dirty="0" smtClean="0">
                <a:latin typeface="Times New Roman" panose="02020603050405020304" pitchFamily="18" charset="0"/>
                <a:cs typeface="Times New Roman" panose="02020603050405020304" pitchFamily="18" charset="0"/>
              </a:rPr>
              <a:t>Objective</a:t>
            </a:r>
            <a:endParaRPr lang="en-US" sz="4800" b="1" dirty="0">
              <a:latin typeface="Times New Roman" panose="02020603050405020304" pitchFamily="18" charset="0"/>
              <a:cs typeface="Times New Roman" panose="02020603050405020304" pitchFamily="18" charset="0"/>
            </a:endParaRPr>
          </a:p>
        </p:txBody>
      </p:sp>
      <p:sp>
        <p:nvSpPr>
          <p:cNvPr id="5" name="Subtitle 4"/>
          <p:cNvSpPr>
            <a:spLocks noGrp="1"/>
          </p:cNvSpPr>
          <p:nvPr>
            <p:ph idx="1"/>
          </p:nvPr>
        </p:nvSpPr>
        <p:spPr>
          <a:xfrm>
            <a:off x="831273" y="3102263"/>
            <a:ext cx="8983086" cy="2314864"/>
          </a:xfrm>
        </p:spPr>
        <p:txBody>
          <a:bodyPr>
            <a:normAutofit/>
          </a:bodyPr>
          <a:lstStyle/>
          <a:p>
            <a:pPr algn="just"/>
            <a:r>
              <a:rPr lang="en-US" dirty="0" smtClean="0">
                <a:solidFill>
                  <a:schemeClr val="tx1"/>
                </a:solidFill>
                <a:cs typeface="Times New Roman" panose="02020603050405020304" pitchFamily="18" charset="0"/>
              </a:rPr>
              <a:t>Identifying barriers and challenges of this sector.</a:t>
            </a:r>
          </a:p>
          <a:p>
            <a:pPr algn="just"/>
            <a:r>
              <a:rPr lang="en-US" dirty="0" smtClean="0">
                <a:solidFill>
                  <a:schemeClr val="tx1"/>
                </a:solidFill>
                <a:cs typeface="Times New Roman" panose="02020603050405020304" pitchFamily="18" charset="0"/>
              </a:rPr>
              <a:t>Analyze future prospects of Garment Industry.</a:t>
            </a:r>
          </a:p>
          <a:p>
            <a:pPr algn="just"/>
            <a:r>
              <a:rPr lang="en-US" dirty="0" smtClean="0">
                <a:solidFill>
                  <a:schemeClr val="tx1"/>
                </a:solidFill>
                <a:cs typeface="Times New Roman" panose="02020603050405020304" pitchFamily="18" charset="0"/>
              </a:rPr>
              <a:t>Identify possible opportunities and threats</a:t>
            </a:r>
          </a:p>
          <a:p>
            <a:pPr algn="just"/>
            <a:r>
              <a:rPr lang="en-US" dirty="0" smtClean="0">
                <a:solidFill>
                  <a:schemeClr val="tx1"/>
                </a:solidFill>
                <a:cs typeface="Times New Roman" panose="02020603050405020304" pitchFamily="18" charset="0"/>
              </a:rPr>
              <a:t> To gather insightful knowledge about the Garment sector of Bangladesh.</a:t>
            </a:r>
          </a:p>
        </p:txBody>
      </p:sp>
    </p:spTree>
    <p:extLst>
      <p:ext uri="{BB962C8B-B14F-4D97-AF65-F5344CB8AC3E}">
        <p14:creationId xmlns:p14="http://schemas.microsoft.com/office/powerpoint/2010/main" val="35309334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057972" y="883516"/>
            <a:ext cx="8761413" cy="706964"/>
          </a:xfrm>
        </p:spPr>
        <p:txBody>
          <a:bodyPr/>
          <a:lstStyle/>
          <a:p>
            <a:pPr algn="ctr"/>
            <a:r>
              <a:rPr lang="en-US" sz="4800" b="1" dirty="0" smtClean="0">
                <a:latin typeface="Times New Roman" panose="02020603050405020304" pitchFamily="18" charset="0"/>
                <a:cs typeface="Times New Roman" panose="02020603050405020304" pitchFamily="18" charset="0"/>
              </a:rPr>
              <a:t>Raw Materials</a:t>
            </a:r>
            <a:endParaRPr lang="en-US" sz="4800" b="1" dirty="0">
              <a:latin typeface="Times New Roman" panose="02020603050405020304" pitchFamily="18" charset="0"/>
              <a:cs typeface="Times New Roman" panose="02020603050405020304" pitchFamily="18" charset="0"/>
            </a:endParaRPr>
          </a:p>
        </p:txBody>
      </p:sp>
      <p:sp>
        <p:nvSpPr>
          <p:cNvPr id="5" name="Content Placeholder 4"/>
          <p:cNvSpPr>
            <a:spLocks noGrp="1"/>
          </p:cNvSpPr>
          <p:nvPr>
            <p:ph sz="half" idx="1"/>
          </p:nvPr>
        </p:nvSpPr>
        <p:spPr>
          <a:xfrm>
            <a:off x="1057972" y="3471628"/>
            <a:ext cx="4825158" cy="1680041"/>
          </a:xfrm>
        </p:spPr>
        <p:txBody>
          <a:bodyPr>
            <a:normAutofit/>
          </a:bodyPr>
          <a:lstStyle/>
          <a:p>
            <a:r>
              <a:rPr lang="en-US" sz="2400" dirty="0" smtClean="0"/>
              <a:t>Fibers</a:t>
            </a:r>
          </a:p>
          <a:p>
            <a:r>
              <a:rPr lang="en-US" sz="2400" dirty="0" smtClean="0"/>
              <a:t>Dyes</a:t>
            </a:r>
          </a:p>
          <a:p>
            <a:r>
              <a:rPr lang="en-US" sz="2400" dirty="0" smtClean="0"/>
              <a:t>Chemicals</a:t>
            </a:r>
            <a:endParaRPr lang="en-US" sz="2400" dirty="0"/>
          </a:p>
        </p:txBody>
      </p:sp>
      <p:pic>
        <p:nvPicPr>
          <p:cNvPr id="7" name="Content Placeholder 6"/>
          <p:cNvPicPr>
            <a:picLocks noGrp="1" noChangeAspect="1"/>
          </p:cNvPicPr>
          <p:nvPr>
            <p:ph sz="half" idx="2"/>
          </p:nvPr>
        </p:nvPicPr>
        <p:blipFill>
          <a:blip r:embed="rId2"/>
          <a:stretch>
            <a:fillRect/>
          </a:stretch>
        </p:blipFill>
        <p:spPr>
          <a:xfrm>
            <a:off x="6208713" y="2612913"/>
            <a:ext cx="4824412" cy="3397473"/>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36712629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642</TotalTime>
  <Words>531</Words>
  <Application>Microsoft Office PowerPoint</Application>
  <PresentationFormat>Widescreen</PresentationFormat>
  <Paragraphs>156</Paragraphs>
  <Slides>20</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SimSun</vt:lpstr>
      <vt:lpstr>Algerian</vt:lpstr>
      <vt:lpstr>Arial</vt:lpstr>
      <vt:lpstr>Calibri</vt:lpstr>
      <vt:lpstr>Century Gothic</vt:lpstr>
      <vt:lpstr>Times New Roman</vt:lpstr>
      <vt:lpstr>Wingdings</vt:lpstr>
      <vt:lpstr>Wingdings 3</vt:lpstr>
      <vt:lpstr>Ion Boardroom</vt:lpstr>
      <vt:lpstr>Welcome to My Presentation</vt:lpstr>
      <vt:lpstr>Supervised By Dr. Tania Islam Assistant Professor Department of Computer Science  &amp; Engineering University of Barishal </vt:lpstr>
      <vt:lpstr>Prepared By Israt Jahan Mislu Batch: 65, Roll: 05(4th Phase) Course Name: Computer Fundamentals &amp; Office Application</vt:lpstr>
      <vt:lpstr> TOPIC:   GARMENT INDUSTRY OF BANGLADESH</vt:lpstr>
      <vt:lpstr>Contents to be covered</vt:lpstr>
      <vt:lpstr>Introduction</vt:lpstr>
      <vt:lpstr>Background:</vt:lpstr>
      <vt:lpstr>Objective</vt:lpstr>
      <vt:lpstr>Raw Materials</vt:lpstr>
      <vt:lpstr>Mission</vt:lpstr>
      <vt:lpstr>Data Representation</vt:lpstr>
      <vt:lpstr>Observed Data</vt:lpstr>
      <vt:lpstr>           Process Flow:  </vt:lpstr>
      <vt:lpstr>Market Potential</vt:lpstr>
      <vt:lpstr>Capacity Utilization</vt:lpstr>
      <vt:lpstr>Motive Power Required</vt:lpstr>
      <vt:lpstr>Ideas behind Smart Factory</vt:lpstr>
      <vt:lpstr>  Advantages  &amp; Disadvantages</vt:lpstr>
      <vt:lpstr>Conclusion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My Presentation</dc:title>
  <dc:creator>Samima</dc:creator>
  <cp:lastModifiedBy>Samima</cp:lastModifiedBy>
  <cp:revision>36</cp:revision>
  <dcterms:created xsi:type="dcterms:W3CDTF">2025-01-29T05:22:27Z</dcterms:created>
  <dcterms:modified xsi:type="dcterms:W3CDTF">2025-01-29T16:08:05Z</dcterms:modified>
</cp:coreProperties>
</file>